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modernComment_105_0.xml" ContentType="application/vnd.ms-powerpoint.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omments/modernComment_10D_0.xml" ContentType="application/vnd.ms-powerpoint.comments+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2"/>
  </p:notesMasterIdLst>
  <p:sldIdLst>
    <p:sldId id="256" r:id="rId2"/>
    <p:sldId id="257" r:id="rId3"/>
    <p:sldId id="258" r:id="rId4"/>
    <p:sldId id="260" r:id="rId5"/>
    <p:sldId id="261" r:id="rId6"/>
    <p:sldId id="262" r:id="rId7"/>
    <p:sldId id="263" r:id="rId8"/>
    <p:sldId id="276" r:id="rId9"/>
    <p:sldId id="264" r:id="rId10"/>
    <p:sldId id="266" r:id="rId11"/>
    <p:sldId id="267" r:id="rId12"/>
    <p:sldId id="269" r:id="rId13"/>
    <p:sldId id="270" r:id="rId14"/>
    <p:sldId id="271" r:id="rId15"/>
    <p:sldId id="277" r:id="rId16"/>
    <p:sldId id="278" r:id="rId17"/>
    <p:sldId id="273" r:id="rId18"/>
    <p:sldId id="274" r:id="rId19"/>
    <p:sldId id="275" r:id="rId20"/>
    <p:sldId id="279" r:id="rId2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6" roundtripDataSignature="AMtx7mgcE+wLhO0nspCUIb44jmW5WonVlg=="/>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F0742CBA-BA03-972D-861B-2F0B33EA0084}" name="Ensheng Weng" initials="EW" userId="DWImEBlQQCKiHx1BAp+09iAfa04TeOSxRHqwinXVmOw="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005C00"/>
    <a:srgbClr val="8EEC8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D69FC9F-8A66-497C-B4DD-C351FF91437B}" v="7" dt="2023-04-18T14:07:46.763"/>
    <p1510:client id="{C837C188-A3F9-451F-807F-3EF46DDD3622}" v="5" dt="2023-04-18T15:02:59.153"/>
    <p1510:client id="{F1255BE2-F955-45D0-B851-A640229F4817}" v="13" dt="2023-04-19T10:05:05.64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787"/>
    <p:restoredTop sz="79085"/>
  </p:normalViewPr>
  <p:slideViewPr>
    <p:cSldViewPr snapToGrid="0">
      <p:cViewPr>
        <p:scale>
          <a:sx n="175" d="100"/>
          <a:sy n="175" d="100"/>
        </p:scale>
        <p:origin x="152" y="-3424"/>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customschemas.google.com/relationships/presentationmetadata" Target="metadata"/><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33" Type="http://schemas.microsoft.com/office/2018/10/relationships/authors" Targe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6/11/relationships/changesInfo" Target="changesInfos/changesInfo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presProps" Target="presProps.xml"/><Relationship Id="rId30" Type="http://schemas.openxmlformats.org/officeDocument/2006/relationships/tableStyles" Target="tableStyle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Ensheng Weng" clId="Web-{8D69FC9F-8A66-497C-B4DD-C351FF91437B}"/>
    <pc:docChg chg="mod modSld">
      <pc:chgData name="Ensheng Weng" userId="" providerId="" clId="Web-{8D69FC9F-8A66-497C-B4DD-C351FF91437B}" dt="2023-04-18T14:07:46.763" v="4"/>
      <pc:docMkLst>
        <pc:docMk/>
      </pc:docMkLst>
      <pc:sldChg chg="modSp addCm">
        <pc:chgData name="Ensheng Weng" userId="" providerId="" clId="Web-{8D69FC9F-8A66-497C-B4DD-C351FF91437B}" dt="2023-04-18T14:02:26.162" v="3" actId="20577"/>
        <pc:sldMkLst>
          <pc:docMk/>
          <pc:sldMk cId="0" sldId="261"/>
        </pc:sldMkLst>
        <pc:spChg chg="mod">
          <ac:chgData name="Ensheng Weng" userId="" providerId="" clId="Web-{8D69FC9F-8A66-497C-B4DD-C351FF91437B}" dt="2023-04-18T14:02:26.162" v="3" actId="20577"/>
          <ac:spMkLst>
            <pc:docMk/>
            <pc:sldMk cId="0" sldId="261"/>
            <ac:spMk id="126" creationId="{00000000-0000-0000-0000-000000000000}"/>
          </ac:spMkLst>
        </pc:spChg>
        <pc:extLst>
          <p:ext xmlns:p="http://schemas.openxmlformats.org/presentationml/2006/main" uri="{D6D511B9-2390-475A-947B-AFAB55BFBCF1}">
            <pc226:cmChg xmlns:pc226="http://schemas.microsoft.com/office/powerpoint/2022/06/main/command" chg="add">
              <pc226:chgData name="Ensheng Weng" userId="" providerId="" clId="Web-{8D69FC9F-8A66-497C-B4DD-C351FF91437B}" dt="2023-04-18T14:02:11.739" v="2"/>
              <pc2:cmMkLst xmlns:pc2="http://schemas.microsoft.com/office/powerpoint/2019/9/main/command">
                <pc:docMk/>
                <pc:sldMk cId="0" sldId="261"/>
                <pc2:cmMk id="{CBD5A039-754D-44FA-826C-986FC801FEF4}"/>
              </pc2:cmMkLst>
            </pc226:cmChg>
          </p:ext>
        </pc:extLst>
      </pc:sldChg>
      <pc:sldChg chg="addCm">
        <pc:chgData name="Ensheng Weng" userId="" providerId="" clId="Web-{8D69FC9F-8A66-497C-B4DD-C351FF91437B}" dt="2023-04-18T14:07:46.763" v="4"/>
        <pc:sldMkLst>
          <pc:docMk/>
          <pc:sldMk cId="0" sldId="269"/>
        </pc:sldMkLst>
        <pc:extLst>
          <p:ext xmlns:p="http://schemas.openxmlformats.org/presentationml/2006/main" uri="{D6D511B9-2390-475A-947B-AFAB55BFBCF1}">
            <pc226:cmChg xmlns:pc226="http://schemas.microsoft.com/office/powerpoint/2022/06/main/command" chg="add">
              <pc226:chgData name="Ensheng Weng" userId="" providerId="" clId="Web-{8D69FC9F-8A66-497C-B4DD-C351FF91437B}" dt="2023-04-18T14:07:46.763" v="4"/>
              <pc2:cmMkLst xmlns:pc2="http://schemas.microsoft.com/office/powerpoint/2019/9/main/command">
                <pc:docMk/>
                <pc:sldMk cId="0" sldId="269"/>
                <pc2:cmMk id="{70F61A40-02FD-4A4C-AB05-FFE21A93859A}"/>
              </pc2:cmMkLst>
            </pc226:cmChg>
          </p:ext>
        </pc:extLst>
      </pc:sldChg>
    </pc:docChg>
  </pc:docChgLst>
  <pc:docChgLst>
    <pc:chgData name="Ensheng Weng" userId="DWImEBlQQCKiHx1BAp+09iAfa04TeOSxRHqwinXVmOw=" providerId="None" clId="Web-{C837C188-A3F9-451F-807F-3EF46DDD3622}"/>
    <pc:docChg chg="modSld">
      <pc:chgData name="Ensheng Weng" userId="DWImEBlQQCKiHx1BAp+09iAfa04TeOSxRHqwinXVmOw=" providerId="None" clId="Web-{C837C188-A3F9-451F-807F-3EF46DDD3622}" dt="2023-04-18T15:02:59.153" v="4" actId="14100"/>
      <pc:docMkLst>
        <pc:docMk/>
      </pc:docMkLst>
      <pc:sldChg chg="addSp modSp">
        <pc:chgData name="Ensheng Weng" userId="DWImEBlQQCKiHx1BAp+09iAfa04TeOSxRHqwinXVmOw=" providerId="None" clId="Web-{C837C188-A3F9-451F-807F-3EF46DDD3622}" dt="2023-04-18T15:02:59.153" v="4" actId="14100"/>
        <pc:sldMkLst>
          <pc:docMk/>
          <pc:sldMk cId="0" sldId="275"/>
        </pc:sldMkLst>
        <pc:picChg chg="add mod">
          <ac:chgData name="Ensheng Weng" userId="DWImEBlQQCKiHx1BAp+09iAfa04TeOSxRHqwinXVmOw=" providerId="None" clId="Web-{C837C188-A3F9-451F-807F-3EF46DDD3622}" dt="2023-04-18T15:02:59.153" v="4" actId="14100"/>
          <ac:picMkLst>
            <pc:docMk/>
            <pc:sldMk cId="0" sldId="275"/>
            <ac:picMk id="2" creationId="{31F65FCE-3196-41C2-1080-1E63458BA942}"/>
          </ac:picMkLst>
        </pc:picChg>
      </pc:sldChg>
    </pc:docChg>
  </pc:docChgLst>
  <pc:docChgLst>
    <pc:chgData name="Arthur Argles" userId="IKRejq0s9HkcjAmN+wob1vP9BVNCtRMOdC1vUDWAP6I=" providerId="None" clId="Web-{F1255BE2-F955-45D0-B851-A640229F4817}"/>
    <pc:docChg chg="modSld">
      <pc:chgData name="Arthur Argles" userId="IKRejq0s9HkcjAmN+wob1vP9BVNCtRMOdC1vUDWAP6I=" providerId="None" clId="Web-{F1255BE2-F955-45D0-B851-A640229F4817}" dt="2023-04-19T10:05:05.642" v="10" actId="14100"/>
      <pc:docMkLst>
        <pc:docMk/>
      </pc:docMkLst>
      <pc:sldChg chg="addSp modSp">
        <pc:chgData name="Arthur Argles" userId="IKRejq0s9HkcjAmN+wob1vP9BVNCtRMOdC1vUDWAP6I=" providerId="None" clId="Web-{F1255BE2-F955-45D0-B851-A640229F4817}" dt="2023-04-19T10:05:05.642" v="10" actId="14100"/>
        <pc:sldMkLst>
          <pc:docMk/>
          <pc:sldMk cId="0" sldId="275"/>
        </pc:sldMkLst>
        <pc:picChg chg="add mod">
          <ac:chgData name="Arthur Argles" userId="IKRejq0s9HkcjAmN+wob1vP9BVNCtRMOdC1vUDWAP6I=" providerId="None" clId="Web-{F1255BE2-F955-45D0-B851-A640229F4817}" dt="2023-04-19T10:05:01.783" v="8" actId="1076"/>
          <ac:picMkLst>
            <pc:docMk/>
            <pc:sldMk cId="0" sldId="275"/>
            <ac:picMk id="3" creationId="{C35DE426-2A55-00F8-6569-524021DAD05A}"/>
          </ac:picMkLst>
        </pc:picChg>
        <pc:picChg chg="add mod ord">
          <ac:chgData name="Arthur Argles" userId="IKRejq0s9HkcjAmN+wob1vP9BVNCtRMOdC1vUDWAP6I=" providerId="None" clId="Web-{F1255BE2-F955-45D0-B851-A640229F4817}" dt="2023-04-19T10:05:05.642" v="10" actId="14100"/>
          <ac:picMkLst>
            <pc:docMk/>
            <pc:sldMk cId="0" sldId="275"/>
            <ac:picMk id="4" creationId="{84BA2989-5A5B-D0B8-7D79-1DB00A97AD20}"/>
          </ac:picMkLst>
        </pc:picChg>
      </pc:sldChg>
    </pc:docChg>
  </pc:docChgLst>
</pc:chgInfo>
</file>

<file path=ppt/comments/modernComment_105_0.xml><?xml version="1.0" encoding="utf-8"?>
<p188:cmLst xmlns:a="http://schemas.openxmlformats.org/drawingml/2006/main" xmlns:r="http://schemas.openxmlformats.org/officeDocument/2006/relationships" xmlns:p188="http://schemas.microsoft.com/office/powerpoint/2018/8/main">
  <p188:cm id="{CBD5A039-754D-44FA-826C-986FC801FEF4}" authorId="{F0742CBA-BA03-972D-861B-2F0B33EA0084}" created="2023-04-18T14:02:11.739">
    <ac:txMkLst xmlns:ac="http://schemas.microsoft.com/office/drawing/2013/main/command">
      <pc:docMk xmlns:pc="http://schemas.microsoft.com/office/powerpoint/2013/main/command"/>
      <pc:sldMk xmlns:pc="http://schemas.microsoft.com/office/powerpoint/2013/main/command" cId="0" sldId="261"/>
      <ac:spMk id="126" creationId="{00000000-0000-0000-0000-000000000000}"/>
      <ac:txMk cp="0" len="7">
        <ac:context len="66" hash="3046310428"/>
      </ac:txMk>
    </ac:txMkLst>
    <p188:pos x="1908371" y="269734"/>
    <p188:txBody>
      <a:bodyPr/>
      <a:lstStyle/>
      <a:p>
        <a:r>
          <a:rPr lang="en-US"/>
          <a:t>or BiomeES for convenience.</a:t>
        </a:r>
      </a:p>
    </p188:txBody>
  </p188:cm>
</p188:cmLst>
</file>

<file path=ppt/comments/modernComment_10D_0.xml><?xml version="1.0" encoding="utf-8"?>
<p188:cmLst xmlns:a="http://schemas.openxmlformats.org/drawingml/2006/main" xmlns:r="http://schemas.openxmlformats.org/officeDocument/2006/relationships" xmlns:p188="http://schemas.microsoft.com/office/powerpoint/2018/8/main">
  <p188:cm id="{70F61A40-02FD-4A4C-AB05-FFE21A93859A}" authorId="{F0742CBA-BA03-972D-861B-2F0B33EA0084}" created="2023-04-18T14:07:46.763">
    <pc:sldMkLst xmlns:pc="http://schemas.microsoft.com/office/powerpoint/2013/main/command">
      <pc:docMk/>
      <pc:sldMk cId="0" sldId="269"/>
    </pc:sldMkLst>
    <p188:txBody>
      <a:bodyPr/>
      <a:lstStyle/>
      <a:p>
        <a:r>
          <a:rPr lang="en-US"/>
          <a:t>It seems BiomeES has a low NPP and low mortality rate in BIA.
Since I didn't tune the parameters of mortality, it might be the same for the three sites. So, it overestimates AGB at BCI and FIN.</a:t>
        </a:r>
      </a:p>
    </p188:txBody>
  </p188:cm>
</p188: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gif>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jpeg>
</file>

<file path=ppt/media/image38.jpeg>
</file>

<file path=ppt/media/image39.jpg>
</file>

<file path=ppt/media/image4.png>
</file>

<file path=ppt/media/image40.jpg>
</file>

<file path=ppt/media/image41.png>
</file>

<file path=ppt/media/image42.png>
</file>

<file path=ppt/media/image43.jpeg>
</file>

<file path=ppt/media/image4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6" name="Google Shape;86;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1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86" name="Google Shape;186;p1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None/>
            </a:pPr>
            <a:r>
              <a:rPr lang="en-GB" sz="1110" dirty="0"/>
              <a:t>471.2389 cm large</a:t>
            </a: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r>
              <a:rPr lang="en-US" sz="1110" dirty="0"/>
              <a:t>Show number of stems unlogged, then say why log is important here, and announce the rest of the </a:t>
            </a:r>
            <a:r>
              <a:rPr lang="en-US" sz="1110" dirty="0" err="1"/>
              <a:t>obsrvations</a:t>
            </a:r>
            <a:r>
              <a:rPr lang="en-US" sz="1110" dirty="0"/>
              <a:t> are just logged stem numbers.</a:t>
            </a:r>
            <a:endParaRPr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r>
              <a:rPr lang="en-US" sz="1110" dirty="0"/>
              <a:t>#Make people understand </a:t>
            </a:r>
            <a:r>
              <a:rPr lang="en-US" sz="1110" dirty="0" err="1"/>
              <a:t>nstems</a:t>
            </a:r>
            <a:r>
              <a:rPr lang="en-US" sz="1110" dirty="0"/>
              <a:t> and carbon content:</a:t>
            </a:r>
            <a:endParaRPr dirty="0"/>
          </a:p>
          <a:p>
            <a:pPr marL="0" lvl="0" indent="0" algn="l" rtl="0">
              <a:lnSpc>
                <a:spcPct val="80000"/>
              </a:lnSpc>
              <a:spcBef>
                <a:spcPts val="0"/>
              </a:spcBef>
              <a:spcAft>
                <a:spcPts val="0"/>
              </a:spcAft>
              <a:buNone/>
            </a:pPr>
            <a:r>
              <a:rPr lang="en-US" sz="1110" dirty="0"/>
              <a:t> Many small </a:t>
            </a:r>
            <a:r>
              <a:rPr lang="en-US" sz="1110" dirty="0" err="1"/>
              <a:t>trees,little</a:t>
            </a:r>
            <a:r>
              <a:rPr lang="en-US" sz="1110" dirty="0"/>
              <a:t> carbon</a:t>
            </a:r>
            <a:endParaRPr dirty="0"/>
          </a:p>
          <a:p>
            <a:pPr marL="0" lvl="0" indent="0" algn="l" rtl="0">
              <a:lnSpc>
                <a:spcPct val="80000"/>
              </a:lnSpc>
              <a:spcBef>
                <a:spcPts val="0"/>
              </a:spcBef>
              <a:spcAft>
                <a:spcPts val="0"/>
              </a:spcAft>
              <a:buNone/>
            </a:pPr>
            <a:r>
              <a:rPr lang="en-US" sz="1110" dirty="0"/>
              <a:t> some large trees – lots of carbon</a:t>
            </a:r>
            <a:endParaRPr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r>
              <a:rPr lang="en-US" sz="1110" dirty="0"/>
              <a:t>FI = </a:t>
            </a:r>
            <a:r>
              <a:rPr lang="en-US" sz="1110" dirty="0" err="1"/>
              <a:t>Picea</a:t>
            </a:r>
            <a:r>
              <a:rPr lang="en-US" sz="1110" dirty="0"/>
              <a:t> </a:t>
            </a:r>
            <a:r>
              <a:rPr lang="en-US" sz="1110" dirty="0" err="1"/>
              <a:t>abies</a:t>
            </a:r>
            <a:r>
              <a:rPr lang="en-US" sz="1110" dirty="0"/>
              <a:t> (shade tolerant), Pinus sylvestris(shade intolerant) ,Betula pendula (shade intolerant)</a:t>
            </a:r>
            <a:endParaRPr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r>
              <a:rPr lang="en-US" sz="1110" dirty="0"/>
              <a:t>#  </a:t>
            </a:r>
            <a:r>
              <a:rPr lang="en-US" sz="1110" dirty="0" err="1"/>
              <a:t>Picea</a:t>
            </a:r>
            <a:r>
              <a:rPr lang="en-US" sz="1110" dirty="0"/>
              <a:t> </a:t>
            </a:r>
            <a:r>
              <a:rPr lang="en-US" sz="1110" dirty="0" err="1"/>
              <a:t>abies</a:t>
            </a:r>
            <a:r>
              <a:rPr lang="en-US" sz="1110" dirty="0"/>
              <a:t>, </a:t>
            </a:r>
            <a:r>
              <a:rPr lang="en-US" sz="1110" dirty="0" err="1"/>
              <a:t>Tilia</a:t>
            </a:r>
            <a:r>
              <a:rPr lang="en-US" sz="1110" dirty="0"/>
              <a:t> cordata, Carpinus </a:t>
            </a:r>
            <a:r>
              <a:rPr lang="en-US" sz="1110" dirty="0" err="1"/>
              <a:t>betulus</a:t>
            </a:r>
            <a:r>
              <a:rPr lang="en-US" sz="1110" dirty="0"/>
              <a:t> </a:t>
            </a:r>
            <a:endParaRPr dirty="0"/>
          </a:p>
          <a:p>
            <a:pPr marL="0" lvl="0" indent="0" algn="l" rtl="0">
              <a:lnSpc>
                <a:spcPct val="80000"/>
              </a:lnSpc>
              <a:spcBef>
                <a:spcPts val="0"/>
              </a:spcBef>
              <a:spcAft>
                <a:spcPts val="0"/>
              </a:spcAft>
              <a:buNone/>
            </a:pPr>
            <a:r>
              <a:rPr lang="en-US" sz="1110" dirty="0"/>
              <a:t>#Species are a mix of intermediate shade </a:t>
            </a:r>
            <a:r>
              <a:rPr lang="en-US" sz="1110" dirty="0" err="1"/>
              <a:t>tolerante</a:t>
            </a:r>
            <a:r>
              <a:rPr lang="en-US" sz="1110" dirty="0"/>
              <a:t>, shade tolerant, shade-intolerant broadleaf </a:t>
            </a:r>
            <a:r>
              <a:rPr lang="en-US" sz="1110" dirty="0" err="1"/>
              <a:t>summergreens</a:t>
            </a:r>
            <a:r>
              <a:rPr lang="en-US" sz="1110" dirty="0"/>
              <a:t> and </a:t>
            </a:r>
            <a:r>
              <a:rPr lang="en-US" sz="1110" dirty="0" err="1"/>
              <a:t>Picea</a:t>
            </a:r>
            <a:r>
              <a:rPr lang="en-US" sz="1110" dirty="0"/>
              <a:t> </a:t>
            </a:r>
            <a:r>
              <a:rPr lang="en-US" sz="1110" dirty="0" err="1"/>
              <a:t>abies</a:t>
            </a:r>
            <a:r>
              <a:rPr lang="en-US" sz="1110" dirty="0"/>
              <a:t> (shade tolerant)</a:t>
            </a:r>
            <a:endParaRPr dirty="0"/>
          </a:p>
          <a:p>
            <a:pPr marL="0" lvl="0" indent="0" algn="l" rtl="0">
              <a:lnSpc>
                <a:spcPct val="80000"/>
              </a:lnSpc>
              <a:spcBef>
                <a:spcPts val="0"/>
              </a:spcBef>
              <a:spcAft>
                <a:spcPts val="0"/>
              </a:spcAft>
              <a:buNone/>
            </a:pPr>
            <a:r>
              <a:rPr lang="en-US" sz="1110" dirty="0"/>
              <a:t># decision to simulate:</a:t>
            </a:r>
            <a:endParaRPr dirty="0"/>
          </a:p>
          <a:p>
            <a:pPr marL="0" lvl="0" indent="0" algn="l" rtl="0">
              <a:lnSpc>
                <a:spcPct val="80000"/>
              </a:lnSpc>
              <a:spcBef>
                <a:spcPts val="0"/>
              </a:spcBef>
              <a:spcAft>
                <a:spcPts val="0"/>
              </a:spcAft>
              <a:buNone/>
            </a:pPr>
            <a:r>
              <a:rPr lang="en-US" sz="1110" dirty="0"/>
              <a:t>#Shade </a:t>
            </a:r>
            <a:r>
              <a:rPr lang="en-US" sz="1110" dirty="0" err="1"/>
              <a:t>tolerand</a:t>
            </a:r>
            <a:r>
              <a:rPr lang="en-US" sz="1110" dirty="0"/>
              <a:t> broadleaf </a:t>
            </a:r>
            <a:r>
              <a:rPr lang="en-US" sz="1110" dirty="0" err="1"/>
              <a:t>summergreen</a:t>
            </a:r>
            <a:endParaRPr sz="1110" dirty="0"/>
          </a:p>
          <a:p>
            <a:pPr marL="0" lvl="0" indent="0" algn="l" rtl="0">
              <a:lnSpc>
                <a:spcPct val="80000"/>
              </a:lnSpc>
              <a:spcBef>
                <a:spcPts val="0"/>
              </a:spcBef>
              <a:spcAft>
                <a:spcPts val="0"/>
              </a:spcAft>
              <a:buNone/>
            </a:pPr>
            <a:r>
              <a:rPr lang="en-US" sz="1110" dirty="0"/>
              <a:t>#Shade intolerant broadleaf </a:t>
            </a:r>
            <a:r>
              <a:rPr lang="en-US" sz="1110" dirty="0" err="1"/>
              <a:t>summergreen</a:t>
            </a:r>
            <a:endParaRPr sz="1110" dirty="0"/>
          </a:p>
          <a:p>
            <a:pPr marL="0" lvl="0" indent="0" algn="l" rtl="0">
              <a:lnSpc>
                <a:spcPct val="80000"/>
              </a:lnSpc>
              <a:spcBef>
                <a:spcPts val="0"/>
              </a:spcBef>
              <a:spcAft>
                <a:spcPts val="0"/>
              </a:spcAft>
              <a:buNone/>
            </a:pPr>
            <a:r>
              <a:rPr lang="en-US" sz="1110" dirty="0"/>
              <a:t>#Shade tolerant needleleaf </a:t>
            </a:r>
            <a:endParaRPr dirty="0"/>
          </a:p>
          <a:p>
            <a:pPr marL="0" lvl="0" indent="0" algn="l" rtl="0">
              <a:lnSpc>
                <a:spcPct val="80000"/>
              </a:lnSpc>
              <a:spcBef>
                <a:spcPts val="0"/>
              </a:spcBef>
              <a:spcAft>
                <a:spcPts val="0"/>
              </a:spcAft>
              <a:buNone/>
            </a:pPr>
            <a:endParaRPr sz="1110" dirty="0"/>
          </a:p>
          <a:p>
            <a:pPr marL="0" lvl="0" indent="0" algn="l" rtl="0">
              <a:lnSpc>
                <a:spcPct val="80000"/>
              </a:lnSpc>
              <a:spcBef>
                <a:spcPts val="0"/>
              </a:spcBef>
              <a:spcAft>
                <a:spcPts val="0"/>
              </a:spcAft>
              <a:buNone/>
            </a:pPr>
            <a:r>
              <a:rPr lang="en-US" sz="1110" dirty="0"/>
              <a:t>Tropical  shade </a:t>
            </a:r>
            <a:r>
              <a:rPr lang="en-US" sz="1110" dirty="0" err="1"/>
              <a:t>tolderant</a:t>
            </a:r>
            <a:r>
              <a:rPr lang="en-US" sz="1110" dirty="0"/>
              <a:t> Evergreen</a:t>
            </a:r>
            <a:endParaRPr dirty="0"/>
          </a:p>
          <a:p>
            <a:pPr marL="0" lvl="0" indent="0" algn="l" rtl="0">
              <a:lnSpc>
                <a:spcPct val="80000"/>
              </a:lnSpc>
              <a:spcBef>
                <a:spcPts val="0"/>
              </a:spcBef>
              <a:spcAft>
                <a:spcPts val="0"/>
              </a:spcAft>
              <a:buNone/>
            </a:pPr>
            <a:r>
              <a:rPr lang="en-US" sz="1110" dirty="0" err="1"/>
              <a:t>Tropicsl</a:t>
            </a:r>
            <a:r>
              <a:rPr lang="en-US" sz="1110" dirty="0"/>
              <a:t> </a:t>
            </a:r>
            <a:r>
              <a:rPr lang="en-US" sz="1110" dirty="0" err="1"/>
              <a:t>Raingreen</a:t>
            </a:r>
            <a:endParaRPr sz="1110" dirty="0"/>
          </a:p>
          <a:p>
            <a:pPr marL="0" lvl="0" indent="0" algn="l" rtl="0">
              <a:lnSpc>
                <a:spcPct val="80000"/>
              </a:lnSpc>
              <a:spcBef>
                <a:spcPts val="0"/>
              </a:spcBef>
              <a:spcAft>
                <a:spcPts val="0"/>
              </a:spcAft>
              <a:buNone/>
            </a:pPr>
            <a:r>
              <a:rPr lang="en-US" sz="1110" dirty="0"/>
              <a:t>Tropical shade </a:t>
            </a:r>
            <a:r>
              <a:rPr lang="en-US" sz="1110" dirty="0" err="1"/>
              <a:t>intlderant</a:t>
            </a:r>
            <a:r>
              <a:rPr lang="en-US" sz="1110" dirty="0"/>
              <a:t> evergreen.</a:t>
            </a:r>
            <a:endParaRPr dirty="0"/>
          </a:p>
          <a:p>
            <a:pPr marL="0" lvl="0" indent="0" algn="l" rtl="0">
              <a:lnSpc>
                <a:spcPct val="80000"/>
              </a:lnSpc>
              <a:spcBef>
                <a:spcPts val="0"/>
              </a:spcBef>
              <a:spcAft>
                <a:spcPts val="0"/>
              </a:spcAft>
              <a:buNone/>
            </a:pPr>
            <a:endParaRPr sz="1110" dirty="0"/>
          </a:p>
        </p:txBody>
      </p:sp>
      <p:sp>
        <p:nvSpPr>
          <p:cNvPr id="187" name="Google Shape;187;p1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10</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p1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This slide is just to show how this works for all sites – too busy to go into detail. I just flash it up.  - necessary at all?</a:t>
            </a:r>
            <a:endParaRPr/>
          </a:p>
        </p:txBody>
      </p:sp>
      <p:sp>
        <p:nvSpPr>
          <p:cNvPr id="219" name="Google Shape;219;p1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p14: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41" name="Google Shape;341;p1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Time to recovery within the range of the observations, slight overestimation in recovery time for BCI – maybe?</a:t>
            </a:r>
            <a:endParaRPr/>
          </a:p>
          <a:p>
            <a:pPr marL="0" lvl="0" indent="0" algn="l" rtl="0">
              <a:spcBef>
                <a:spcPts val="0"/>
              </a:spcBef>
              <a:spcAft>
                <a:spcPts val="0"/>
              </a:spcAft>
              <a:buNone/>
            </a:pPr>
            <a:r>
              <a:rPr lang="en-US"/>
              <a:t>Equilibrium carbon content within the range of the observations for most models.</a:t>
            </a:r>
            <a:endParaRPr/>
          </a:p>
          <a:p>
            <a:pPr marL="0" lvl="0" indent="0" algn="l" rtl="0">
              <a:spcBef>
                <a:spcPts val="0"/>
              </a:spcBef>
              <a:spcAft>
                <a:spcPts val="0"/>
              </a:spcAft>
              <a:buNone/>
            </a:pPr>
            <a:endParaRPr/>
          </a:p>
          <a:p>
            <a:pPr marL="0" lvl="0" indent="0" algn="l" rtl="0">
              <a:spcBef>
                <a:spcPts val="0"/>
              </a:spcBef>
              <a:spcAft>
                <a:spcPts val="0"/>
              </a:spcAft>
              <a:buNone/>
            </a:pPr>
            <a:r>
              <a:rPr lang="en-US"/>
              <a:t>Different model-specific dynamics going on , which have to be disentangled, for example, some peak, then decline for BiomeEP at all sites and for JULES-RED  in the tropics. </a:t>
            </a:r>
            <a:endParaRPr/>
          </a:p>
          <a:p>
            <a:pPr marL="0" lvl="0" indent="0" algn="l" rtl="0">
              <a:spcBef>
                <a:spcPts val="0"/>
              </a:spcBef>
              <a:spcAft>
                <a:spcPts val="0"/>
              </a:spcAft>
              <a:buNone/>
            </a:pPr>
            <a:r>
              <a:rPr lang="en-US"/>
              <a:t>Large amplitudes in the tropics for LPJ-GUESS show the old trees dying off, and new smaller trees gaining in size after that.</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42" name="Google Shape;342;p14: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2"/>
        <p:cNvGrpSpPr/>
        <p:nvPr/>
      </p:nvGrpSpPr>
      <p:grpSpPr>
        <a:xfrm>
          <a:off x="0" y="0"/>
          <a:ext cx="0" cy="0"/>
          <a:chOff x="0" y="0"/>
          <a:chExt cx="0" cy="0"/>
        </a:xfrm>
      </p:grpSpPr>
      <p:sp>
        <p:nvSpPr>
          <p:cNvPr id="353" name="Google Shape;353;p1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54" name="Google Shape;354;p1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We use the last value of the regrowth simulations, to compare against stand structure observations, of the sites which we assume are in dynamic equilibrium.</a:t>
            </a:r>
            <a:endParaRPr/>
          </a:p>
        </p:txBody>
      </p:sp>
      <p:sp>
        <p:nvSpPr>
          <p:cNvPr id="355" name="Google Shape;355;p1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p1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62" name="Google Shape;362;p1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Overestimation of young size classes in the tropics.</a:t>
            </a:r>
            <a:endParaRPr/>
          </a:p>
          <a:p>
            <a:pPr marL="0" lvl="0" indent="0" algn="l" rtl="0">
              <a:spcBef>
                <a:spcPts val="0"/>
              </a:spcBef>
              <a:spcAft>
                <a:spcPts val="0"/>
              </a:spcAft>
              <a:buNone/>
            </a:pPr>
            <a:endParaRPr/>
          </a:p>
          <a:p>
            <a:pPr marL="0" lvl="0" indent="0" algn="l" rtl="0">
              <a:spcBef>
                <a:spcPts val="0"/>
              </a:spcBef>
              <a:spcAft>
                <a:spcPts val="0"/>
              </a:spcAft>
              <a:buNone/>
            </a:pPr>
            <a:r>
              <a:rPr lang="en-US"/>
              <a:t>Overestimation of older size classes at boreal site – this could be a data problem and not a model problem, because the data is not necessarily from old growth, but just from long-term unmanaged sites.</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363" name="Google Shape;363;p1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15</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787846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Is this because I included </a:t>
            </a:r>
            <a:r>
              <a:rPr lang="en-US" dirty="0" err="1"/>
              <a:t>cmort_res</a:t>
            </a:r>
            <a:r>
              <a:rPr lang="en-US" dirty="0"/>
              <a:t>?!</a:t>
            </a:r>
          </a:p>
          <a:p>
            <a:endParaRPr lang="en-US" dirty="0"/>
          </a:p>
          <a:p>
            <a:endParaRPr lang="en-US" dirty="0"/>
          </a:p>
          <a:p>
            <a:endParaRPr lang="en-US" dirty="0"/>
          </a:p>
          <a:p>
            <a:r>
              <a:rPr lang="en-US" dirty="0"/>
              <a:t>If more forest biomass – how can this be, with dynamic equilibria being relatively constant? I see that LPJ-GUESS makes sense, and Biome E-Standalone, too</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sz="1200" b="0" i="0" u="none" strike="noStrike" cap="none" smtClean="0">
                <a:solidFill>
                  <a:schemeClr val="dk1"/>
                </a:solidFill>
                <a:latin typeface="Calibri"/>
                <a:ea typeface="Calibri"/>
                <a:cs typeface="Calibri"/>
                <a:sym typeface="Calibri"/>
              </a:rPr>
              <a:t>16</a:t>
            </a:fld>
            <a:endParaRPr 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0956663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4"/>
        <p:cNvGrpSpPr/>
        <p:nvPr/>
      </p:nvGrpSpPr>
      <p:grpSpPr>
        <a:xfrm>
          <a:off x="0" y="0"/>
          <a:ext cx="0" cy="0"/>
          <a:chOff x="0" y="0"/>
          <a:chExt cx="0" cy="0"/>
        </a:xfrm>
      </p:grpSpPr>
      <p:sp>
        <p:nvSpPr>
          <p:cNvPr id="395" name="Google Shape;395;p1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6" name="Google Shape;396;p18: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lnSpc>
                <a:spcPct val="80000"/>
              </a:lnSpc>
              <a:spcBef>
                <a:spcPts val="0"/>
              </a:spcBef>
              <a:spcAft>
                <a:spcPts val="0"/>
              </a:spcAft>
              <a:buNone/>
            </a:pPr>
            <a:r>
              <a:rPr lang="en-US" sz="1020"/>
              <a:t>All these models now have or are working on the capability to output biomass and other variables not shown here with an added size-class dimension.  </a:t>
            </a:r>
            <a:endParaRPr/>
          </a:p>
          <a:p>
            <a:pPr marL="0" lvl="0" indent="0" algn="l" rtl="0">
              <a:lnSpc>
                <a:spcPct val="80000"/>
              </a:lnSpc>
              <a:spcBef>
                <a:spcPts val="0"/>
              </a:spcBef>
              <a:spcAft>
                <a:spcPts val="0"/>
              </a:spcAft>
              <a:buNone/>
            </a:pPr>
            <a:r>
              <a:rPr lang="en-US" sz="1020"/>
              <a:t>This opens up opportunity for many more studies for benchmarking at that level.</a:t>
            </a:r>
            <a:endParaRPr/>
          </a:p>
          <a:p>
            <a:pPr marL="0" lvl="0" indent="0" algn="l" rtl="0">
              <a:lnSpc>
                <a:spcPct val="80000"/>
              </a:lnSpc>
              <a:spcBef>
                <a:spcPts val="0"/>
              </a:spcBef>
              <a:spcAft>
                <a:spcPts val="0"/>
              </a:spcAft>
              <a:buNone/>
            </a:pPr>
            <a:r>
              <a:rPr lang="en-US" sz="1020"/>
              <a:t>Data will be made available for everyone to conduct further studies on this.</a:t>
            </a:r>
            <a:endParaRPr/>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r>
              <a:rPr lang="en-US" sz="1020"/>
              <a:t>----</a:t>
            </a:r>
            <a:endParaRPr/>
          </a:p>
          <a:p>
            <a:pPr marL="0" lvl="0" indent="0" algn="l" rtl="0">
              <a:lnSpc>
                <a:spcPct val="80000"/>
              </a:lnSpc>
              <a:spcBef>
                <a:spcPts val="0"/>
              </a:spcBef>
              <a:spcAft>
                <a:spcPts val="0"/>
              </a:spcAft>
              <a:buNone/>
            </a:pPr>
            <a:r>
              <a:rPr lang="en-US" sz="1020"/>
              <a:t>We can also answer questions about : What changes – in pft composition, carbon content or albedo  - do these models predict under increased  disturbances?</a:t>
            </a:r>
            <a:endParaRPr/>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r>
              <a:rPr lang="en-US" sz="1020"/>
              <a:t>Regrowth benchmarks are becoming a part of the TELLUS Benchmarking suite, developed by Matt Forest.</a:t>
            </a:r>
            <a:endParaRPr/>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r>
              <a:rPr lang="en-US" sz="1020"/>
              <a:t>Learning from this exercise and digesting the difficulties:</a:t>
            </a:r>
            <a:endParaRPr/>
          </a:p>
          <a:p>
            <a:pPr marL="0" lvl="0" indent="0" algn="l" rtl="0">
              <a:lnSpc>
                <a:spcPct val="80000"/>
              </a:lnSpc>
              <a:spcBef>
                <a:spcPts val="0"/>
              </a:spcBef>
              <a:spcAft>
                <a:spcPts val="0"/>
              </a:spcAft>
              <a:buNone/>
            </a:pPr>
            <a:r>
              <a:rPr lang="en-US" sz="1020"/>
              <a:t>What Aboveground biomass means for the different models differs between them. What allometric assumptions are made for biomass estimates differ between Tropics and broeal/temperae region ( eg tropics seem to more often omit foliage and concentrate on the woody biomass, whereas equations exist for boreal species and for temperate ( even broadleaf) species, to consider leaves.</a:t>
            </a:r>
            <a:endParaRPr/>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r>
              <a:rPr lang="en-US" sz="1020"/>
              <a:t> ”Height” must be very well defined, and ideally with satellite people to be the most meaningful for benchmarking.</a:t>
            </a:r>
            <a:endParaRPr/>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r>
              <a:rPr lang="en-US" sz="1020"/>
              <a:t>--------------------------------------------------------------------------------------------------------------------------------------------------------------------</a:t>
            </a:r>
            <a:endParaRPr/>
          </a:p>
          <a:p>
            <a:pPr marL="0" marR="0" lvl="0" indent="0" algn="l" rtl="0">
              <a:lnSpc>
                <a:spcPct val="80000"/>
              </a:lnSpc>
              <a:spcBef>
                <a:spcPts val="0"/>
              </a:spcBef>
              <a:spcAft>
                <a:spcPts val="0"/>
              </a:spcAft>
              <a:buClr>
                <a:schemeClr val="dk1"/>
              </a:buClr>
              <a:buSzPts val="1020"/>
              <a:buFont typeface="Calibri"/>
              <a:buNone/>
            </a:pPr>
            <a:r>
              <a:rPr lang="en-US" sz="1020"/>
              <a:t>“We outline the planned route forward towards a standardised international benchmarking framework for demographic DGVMs.” from abstract..</a:t>
            </a: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a:p>
            <a:pPr marL="0" lvl="0" indent="0" algn="l" rtl="0">
              <a:lnSpc>
                <a:spcPct val="80000"/>
              </a:lnSpc>
              <a:spcBef>
                <a:spcPts val="0"/>
              </a:spcBef>
              <a:spcAft>
                <a:spcPts val="0"/>
              </a:spcAft>
              <a:buNone/>
            </a:pPr>
            <a:endParaRPr sz="1020"/>
          </a:p>
        </p:txBody>
      </p:sp>
      <p:sp>
        <p:nvSpPr>
          <p:cNvPr id="397" name="Google Shape;397;p18: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17</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5"/>
        <p:cNvGrpSpPr/>
        <p:nvPr/>
      </p:nvGrpSpPr>
      <p:grpSpPr>
        <a:xfrm>
          <a:off x="0" y="0"/>
          <a:ext cx="0" cy="0"/>
          <a:chOff x="0" y="0"/>
          <a:chExt cx="0" cy="0"/>
        </a:xfrm>
      </p:grpSpPr>
      <p:sp>
        <p:nvSpPr>
          <p:cNvPr id="406" name="Google Shape;406;p1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407" name="Google Shape;407;p1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marR="0" lvl="0" indent="0" algn="l" rtl="0">
              <a:lnSpc>
                <a:spcPct val="100000"/>
              </a:lnSpc>
              <a:spcBef>
                <a:spcPts val="0"/>
              </a:spcBef>
              <a:spcAft>
                <a:spcPts val="0"/>
              </a:spcAft>
              <a:buClr>
                <a:schemeClr val="dk1"/>
              </a:buClr>
              <a:buSzPts val="1200"/>
              <a:buFont typeface="Calibri"/>
              <a:buNone/>
            </a:pPr>
            <a:r>
              <a:rPr lang="en-US"/>
              <a:t>“Show that demographic models show highly promising performance” for stand structure and regrowth at these sites.</a:t>
            </a:r>
            <a:endParaRPr/>
          </a:p>
          <a:p>
            <a:pPr marL="0" marR="0" lvl="0" indent="0" algn="l" rtl="0">
              <a:lnSpc>
                <a:spcPct val="100000"/>
              </a:lnSpc>
              <a:spcBef>
                <a:spcPts val="0"/>
              </a:spcBef>
              <a:spcAft>
                <a:spcPts val="0"/>
              </a:spcAft>
              <a:buClr>
                <a:schemeClr val="dk1"/>
              </a:buClr>
              <a:buSzPts val="1200"/>
              <a:buFont typeface="Calibri"/>
              <a:buNone/>
            </a:pPr>
            <a:r>
              <a:rPr lang="en-US"/>
              <a:t>The next step is to take this process forward to a wider dataset and assess geographic variation in woody growth and mortality rates.</a:t>
            </a:r>
            <a:endParaRPr/>
          </a:p>
        </p:txBody>
      </p:sp>
      <p:sp>
        <p:nvSpPr>
          <p:cNvPr id="408" name="Google Shape;408;p19: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18</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2"/>
        <p:cNvGrpSpPr/>
        <p:nvPr/>
      </p:nvGrpSpPr>
      <p:grpSpPr>
        <a:xfrm>
          <a:off x="0" y="0"/>
          <a:ext cx="0" cy="0"/>
          <a:chOff x="0" y="0"/>
          <a:chExt cx="0" cy="0"/>
        </a:xfrm>
      </p:grpSpPr>
      <p:sp>
        <p:nvSpPr>
          <p:cNvPr id="413" name="Google Shape;413;p2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414" name="Google Shape;414;p20: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p2: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2" name="Google Shape;92;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a:p>
        </p:txBody>
      </p:sp>
      <p:sp>
        <p:nvSpPr>
          <p:cNvPr id="93" name="Google Shape;93;p2: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3: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99" name="Google Shape;99;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GB" dirty="0"/>
              <a:t>(8 min + 2 min for questions and discussions)</a:t>
            </a:r>
            <a:endParaRPr dirty="0"/>
          </a:p>
        </p:txBody>
      </p:sp>
      <p:sp>
        <p:nvSpPr>
          <p:cNvPr id="100" name="Google Shape;100;p3: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5: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2" name="Google Shape;112;p5: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endParaRPr lang="sv-SE" dirty="0"/>
          </a:p>
          <a:p>
            <a:pPr marL="0" lvl="0" indent="0" algn="l" rtl="0">
              <a:spcBef>
                <a:spcPts val="0"/>
              </a:spcBef>
              <a:spcAft>
                <a:spcPts val="0"/>
              </a:spcAft>
              <a:buNone/>
            </a:pPr>
            <a:r>
              <a:rPr lang="sv-SE" dirty="0"/>
              <a:t>Component in Land </a:t>
            </a:r>
            <a:r>
              <a:rPr lang="sv-SE" dirty="0" err="1"/>
              <a:t>surface</a:t>
            </a:r>
            <a:r>
              <a:rPr lang="sv-SE" dirty="0"/>
              <a:t> </a:t>
            </a:r>
            <a:r>
              <a:rPr lang="sv-SE" dirty="0" err="1"/>
              <a:t>modelling</a:t>
            </a:r>
            <a:r>
              <a:rPr lang="sv-SE" dirty="0"/>
              <a:t>, </a:t>
            </a:r>
          </a:p>
          <a:p>
            <a:pPr marL="0" lvl="0" indent="0" algn="l" rtl="0">
              <a:spcBef>
                <a:spcPts val="0"/>
              </a:spcBef>
              <a:spcAft>
                <a:spcPts val="0"/>
              </a:spcAft>
              <a:buNone/>
            </a:pPr>
            <a:r>
              <a:rPr lang="sv-SE" dirty="0" err="1"/>
              <a:t>with</a:t>
            </a:r>
            <a:r>
              <a:rPr lang="sv-SE" dirty="0"/>
              <a:t> feedback to the </a:t>
            </a:r>
            <a:r>
              <a:rPr lang="sv-SE" dirty="0" err="1"/>
              <a:t>climate</a:t>
            </a:r>
            <a:r>
              <a:rPr lang="sv-SE" dirty="0"/>
              <a:t>..</a:t>
            </a:r>
          </a:p>
          <a:p>
            <a:pPr marL="0" lvl="0" indent="0" algn="l" rtl="0">
              <a:spcBef>
                <a:spcPts val="0"/>
              </a:spcBef>
              <a:spcAft>
                <a:spcPts val="0"/>
              </a:spcAft>
              <a:buNone/>
            </a:pPr>
            <a:r>
              <a:rPr lang="sv-SE" dirty="0" err="1"/>
              <a:t>This</a:t>
            </a:r>
            <a:r>
              <a:rPr lang="sv-SE" dirty="0"/>
              <a:t> is relevant for  </a:t>
            </a:r>
            <a:r>
              <a:rPr lang="sv-SE" dirty="0" err="1"/>
              <a:t>more</a:t>
            </a:r>
            <a:r>
              <a:rPr lang="sv-SE" dirty="0"/>
              <a:t> </a:t>
            </a:r>
            <a:r>
              <a:rPr lang="sv-SE" dirty="0" err="1"/>
              <a:t>realistically</a:t>
            </a:r>
            <a:r>
              <a:rPr lang="sv-SE" dirty="0"/>
              <a:t> </a:t>
            </a:r>
            <a:r>
              <a:rPr lang="sv-SE" dirty="0" err="1"/>
              <a:t>representing</a:t>
            </a:r>
            <a:r>
              <a:rPr lang="sv-SE" dirty="0"/>
              <a:t> -&gt;</a:t>
            </a:r>
          </a:p>
          <a:p>
            <a:pPr marL="0" lvl="0" indent="0" algn="l" rtl="0">
              <a:spcBef>
                <a:spcPts val="0"/>
              </a:spcBef>
              <a:spcAft>
                <a:spcPts val="0"/>
              </a:spcAft>
              <a:buNone/>
            </a:pPr>
            <a:r>
              <a:rPr lang="sv-SE" dirty="0" err="1"/>
              <a:t>Increased</a:t>
            </a:r>
            <a:r>
              <a:rPr lang="sv-SE" dirty="0"/>
              <a:t> </a:t>
            </a:r>
            <a:r>
              <a:rPr lang="sv-SE" dirty="0" err="1"/>
              <a:t>disturbances</a:t>
            </a:r>
            <a:endParaRPr lang="sv-SE" dirty="0"/>
          </a:p>
          <a:p>
            <a:pPr marL="0" lvl="0" indent="0" algn="l" rtl="0">
              <a:spcBef>
                <a:spcPts val="0"/>
              </a:spcBef>
              <a:spcAft>
                <a:spcPts val="0"/>
              </a:spcAft>
              <a:buNone/>
            </a:pPr>
            <a:r>
              <a:rPr lang="sv-SE" dirty="0"/>
              <a:t>Management</a:t>
            </a:r>
          </a:p>
          <a:p>
            <a:pPr marL="0" lvl="0" indent="0" algn="l" rtl="0">
              <a:spcBef>
                <a:spcPts val="0"/>
              </a:spcBef>
              <a:spcAft>
                <a:spcPts val="0"/>
              </a:spcAft>
              <a:buNone/>
            </a:pPr>
            <a:endParaRPr lang="sv-SE" dirty="0"/>
          </a:p>
          <a:p>
            <a:pPr marL="0" lvl="0" indent="0" algn="l" rtl="0">
              <a:spcBef>
                <a:spcPts val="0"/>
              </a:spcBef>
              <a:spcAft>
                <a:spcPts val="0"/>
              </a:spcAft>
              <a:buNone/>
            </a:pPr>
            <a:r>
              <a:rPr lang="en-GB" dirty="0"/>
              <a:t>But for this, we need to find out whether Demographic vegetation models 1) do equally </a:t>
            </a:r>
            <a:r>
              <a:rPr lang="en-GB" dirty="0" err="1"/>
              <a:t>wel</a:t>
            </a:r>
            <a:r>
              <a:rPr lang="en-GB" dirty="0"/>
              <a:t> or better at replicating net biome exchange and other carbon balance variables 2)  perform well against data for which they are developed 3) then can provide useful additional information that current LSM big leaf approaches cannot. And on the way towards this, we have created this benchmarking study, which I will present preliminary results of.</a:t>
            </a:r>
          </a:p>
          <a:p>
            <a:pPr marL="0" lvl="0" indent="0" algn="l" rtl="0">
              <a:spcBef>
                <a:spcPts val="0"/>
              </a:spcBef>
              <a:spcAft>
                <a:spcPts val="0"/>
              </a:spcAft>
              <a:buNone/>
            </a:pPr>
            <a:endParaRPr lang="en-GB" dirty="0"/>
          </a:p>
          <a:p>
            <a:pPr marL="0" lvl="0" indent="0" algn="l" rtl="0">
              <a:spcBef>
                <a:spcPts val="0"/>
              </a:spcBef>
              <a:spcAft>
                <a:spcPts val="0"/>
              </a:spcAft>
              <a:buNone/>
            </a:pPr>
            <a:endParaRPr lang="en-GB" dirty="0"/>
          </a:p>
          <a:p>
            <a:pPr marL="0" lvl="0" indent="0" algn="l" rtl="0">
              <a:spcBef>
                <a:spcPts val="0"/>
              </a:spcBef>
              <a:spcAft>
                <a:spcPts val="0"/>
              </a:spcAft>
              <a:buNone/>
            </a:pPr>
            <a:endParaRPr dirty="0"/>
          </a:p>
        </p:txBody>
      </p:sp>
      <p:sp>
        <p:nvSpPr>
          <p:cNvPr id="113" name="Google Shape;113;p5: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6: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More models joined – we are now 7 models in the intercomparison study. </a:t>
            </a:r>
            <a:endParaRPr/>
          </a:p>
        </p:txBody>
      </p:sp>
      <p:sp>
        <p:nvSpPr>
          <p:cNvPr id="123" name="Google Shape;123;p6: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
        <p:cNvGrpSpPr/>
        <p:nvPr/>
      </p:nvGrpSpPr>
      <p:grpSpPr>
        <a:xfrm>
          <a:off x="0" y="0"/>
          <a:ext cx="0" cy="0"/>
          <a:chOff x="0" y="0"/>
          <a:chExt cx="0" cy="0"/>
        </a:xfrm>
      </p:grpSpPr>
      <p:sp>
        <p:nvSpPr>
          <p:cNvPr id="129" name="Google Shape;129;p7: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0" name="Google Shape;130;p7: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p>
            <a:pPr marL="0" lvl="0" indent="0" algn="l" rtl="0">
              <a:spcBef>
                <a:spcPts val="0"/>
              </a:spcBef>
              <a:spcAft>
                <a:spcPts val="0"/>
              </a:spcAft>
              <a:buNone/>
            </a:pPr>
            <a:r>
              <a:rPr lang="en-US"/>
              <a:t>Here goes a Global map, with the three sites, and also in smaller dots the sites where the regrowth chronosequence data was from</a:t>
            </a:r>
            <a:endParaRPr/>
          </a:p>
          <a:p>
            <a:pPr marL="0" lvl="0" indent="0" algn="l" rtl="0">
              <a:spcBef>
                <a:spcPts val="0"/>
              </a:spcBef>
              <a:spcAft>
                <a:spcPts val="0"/>
              </a:spcAft>
              <a:buNone/>
            </a:pPr>
            <a:r>
              <a:rPr lang="en-US"/>
              <a:t>Plot chronosequence data</a:t>
            </a:r>
            <a:endParaRPr/>
          </a:p>
          <a:p>
            <a:pPr marL="0" lvl="0" indent="0" algn="l" rtl="0">
              <a:spcBef>
                <a:spcPts val="0"/>
              </a:spcBef>
              <a:spcAft>
                <a:spcPts val="0"/>
              </a:spcAft>
              <a:buNone/>
            </a:pPr>
            <a:r>
              <a:rPr lang="en-US"/>
              <a:t>Use as basis for introducing the run setups</a:t>
            </a:r>
            <a:endParaRPr/>
          </a:p>
          <a:p>
            <a:pPr marL="0" lvl="0" indent="0" algn="l" rtl="0">
              <a:spcBef>
                <a:spcPts val="0"/>
              </a:spcBef>
              <a:spcAft>
                <a:spcPts val="0"/>
              </a:spcAft>
              <a:buNone/>
            </a:pPr>
            <a:endParaRPr/>
          </a:p>
        </p:txBody>
      </p:sp>
      <p:sp>
        <p:nvSpPr>
          <p:cNvPr id="131" name="Google Shape;131;p7: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4"/>
        <p:cNvGrpSpPr/>
        <p:nvPr/>
      </p:nvGrpSpPr>
      <p:grpSpPr>
        <a:xfrm>
          <a:off x="0" y="0"/>
          <a:ext cx="0" cy="0"/>
          <a:chOff x="0" y="0"/>
          <a:chExt cx="0" cy="0"/>
        </a:xfrm>
      </p:grpSpPr>
      <p:sp>
        <p:nvSpPr>
          <p:cNvPr id="155" name="Google Shape;155;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6" name="Google Shape;156;p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860494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
        <p:cNvGrpSpPr/>
        <p:nvPr/>
      </p:nvGrpSpPr>
      <p:grpSpPr>
        <a:xfrm>
          <a:off x="0" y="0"/>
          <a:ext cx="0" cy="0"/>
          <a:chOff x="0" y="0"/>
          <a:chExt cx="0" cy="0"/>
        </a:xfrm>
      </p:grpSpPr>
      <p:sp>
        <p:nvSpPr>
          <p:cNvPr id="162" name="Google Shape;162;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3" name="Google Shape;163;p9: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5"/>
        <p:cNvGrpSpPr/>
        <p:nvPr/>
      </p:nvGrpSpPr>
      <p:grpSpPr>
        <a:xfrm>
          <a:off x="0" y="0"/>
          <a:ext cx="0" cy="0"/>
          <a:chOff x="0" y="0"/>
          <a:chExt cx="0" cy="0"/>
        </a:xfrm>
      </p:grpSpPr>
      <p:sp>
        <p:nvSpPr>
          <p:cNvPr id="16" name="Google Shape;16;p2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22"/>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18" name="Google Shape;18;p22"/>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22"/>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22"/>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31"/>
          <p:cNvSpPr txBox="1">
            <a:spLocks noGrp="1"/>
          </p:cNvSpPr>
          <p:nvPr>
            <p:ph type="body" idx="1"/>
          </p:nvPr>
        </p:nvSpPr>
        <p:spPr>
          <a:xfrm rot="5400000">
            <a:off x="2309019" y="-251617"/>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5" name="Google Shape;75;p31"/>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31"/>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31"/>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2"/>
          <p:cNvSpPr txBox="1">
            <a:spLocks noGrp="1"/>
          </p:cNvSpPr>
          <p:nvPr>
            <p:ph type="title"/>
          </p:nvPr>
        </p:nvSpPr>
        <p:spPr>
          <a:xfrm rot="5400000">
            <a:off x="4732338" y="2171703"/>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32"/>
          <p:cNvSpPr txBox="1">
            <a:spLocks noGrp="1"/>
          </p:cNvSpPr>
          <p:nvPr>
            <p:ph type="body" idx="1"/>
          </p:nvPr>
        </p:nvSpPr>
        <p:spPr>
          <a:xfrm rot="5400000">
            <a:off x="541338" y="190502"/>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1" name="Google Shape;81;p32"/>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32"/>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32"/>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21"/>
        <p:cNvGrpSpPr/>
        <p:nvPr/>
      </p:nvGrpSpPr>
      <p:grpSpPr>
        <a:xfrm>
          <a:off x="0" y="0"/>
          <a:ext cx="0" cy="0"/>
          <a:chOff x="0" y="0"/>
          <a:chExt cx="0" cy="0"/>
        </a:xfrm>
      </p:grpSpPr>
      <p:sp>
        <p:nvSpPr>
          <p:cNvPr id="22" name="Google Shape;22;p23"/>
          <p:cNvSpPr txBox="1">
            <a:spLocks noGrp="1"/>
          </p:cNvSpPr>
          <p:nvPr>
            <p:ph type="ctrTitle"/>
          </p:nvPr>
        </p:nvSpPr>
        <p:spPr>
          <a:xfrm>
            <a:off x="685800" y="2130427"/>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2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24" name="Google Shape;24;p23"/>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23"/>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23"/>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4"/>
          <p:cNvSpPr txBox="1">
            <a:spLocks noGrp="1"/>
          </p:cNvSpPr>
          <p:nvPr>
            <p:ph type="title"/>
          </p:nvPr>
        </p:nvSpPr>
        <p:spPr>
          <a:xfrm>
            <a:off x="722313" y="4406902"/>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4"/>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24"/>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4"/>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4"/>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5"/>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5"/>
          <p:cNvSpPr txBox="1">
            <a:spLocks noGrp="1"/>
          </p:cNvSpPr>
          <p:nvPr>
            <p:ph type="body" idx="1"/>
          </p:nvPr>
        </p:nvSpPr>
        <p:spPr>
          <a:xfrm>
            <a:off x="457200" y="1600202"/>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25"/>
          <p:cNvSpPr txBox="1">
            <a:spLocks noGrp="1"/>
          </p:cNvSpPr>
          <p:nvPr>
            <p:ph type="body" idx="2"/>
          </p:nvPr>
        </p:nvSpPr>
        <p:spPr>
          <a:xfrm>
            <a:off x="4648200" y="1600202"/>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25"/>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5"/>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5"/>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6"/>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26"/>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26"/>
          <p:cNvSpPr txBox="1">
            <a:spLocks noGrp="1"/>
          </p:cNvSpPr>
          <p:nvPr>
            <p:ph type="body" idx="3"/>
          </p:nvPr>
        </p:nvSpPr>
        <p:spPr>
          <a:xfrm>
            <a:off x="4645026"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26"/>
          <p:cNvSpPr txBox="1">
            <a:spLocks noGrp="1"/>
          </p:cNvSpPr>
          <p:nvPr>
            <p:ph type="body" idx="4"/>
          </p:nvPr>
        </p:nvSpPr>
        <p:spPr>
          <a:xfrm>
            <a:off x="4645026"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26"/>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6"/>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6"/>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7"/>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7"/>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7"/>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8"/>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8"/>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8"/>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9"/>
          <p:cNvSpPr txBox="1">
            <a:spLocks noGrp="1"/>
          </p:cNvSpPr>
          <p:nvPr>
            <p:ph type="title"/>
          </p:nvPr>
        </p:nvSpPr>
        <p:spPr>
          <a:xfrm>
            <a:off x="457201"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9"/>
          <p:cNvSpPr txBox="1">
            <a:spLocks noGrp="1"/>
          </p:cNvSpPr>
          <p:nvPr>
            <p:ph type="body" idx="1"/>
          </p:nvPr>
        </p:nvSpPr>
        <p:spPr>
          <a:xfrm>
            <a:off x="3575050" y="273052"/>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1" name="Google Shape;61;p29"/>
          <p:cNvSpPr txBox="1">
            <a:spLocks noGrp="1"/>
          </p:cNvSpPr>
          <p:nvPr>
            <p:ph type="body" idx="2"/>
          </p:nvPr>
        </p:nvSpPr>
        <p:spPr>
          <a:xfrm>
            <a:off x="457201" y="1435102"/>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2" name="Google Shape;62;p29"/>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9"/>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9"/>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30"/>
          <p:cNvSpPr>
            <a:spLocks noGrp="1"/>
          </p:cNvSpPr>
          <p:nvPr>
            <p:ph type="pic" idx="2"/>
          </p:nvPr>
        </p:nvSpPr>
        <p:spPr>
          <a:xfrm>
            <a:off x="1792288" y="612775"/>
            <a:ext cx="5486400" cy="4114800"/>
          </a:xfrm>
          <a:prstGeom prst="rect">
            <a:avLst/>
          </a:prstGeom>
          <a:noFill/>
          <a:ln>
            <a:noFill/>
          </a:ln>
        </p:spPr>
      </p:sp>
      <p:sp>
        <p:nvSpPr>
          <p:cNvPr id="68" name="Google Shape;68;p3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9" name="Google Shape;69;p30"/>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30"/>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30"/>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21"/>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21"/>
          <p:cNvSpPr txBox="1">
            <a:spLocks noGrp="1"/>
          </p:cNvSpPr>
          <p:nvPr>
            <p:ph type="dt" idx="10"/>
          </p:nvPr>
        </p:nvSpPr>
        <p:spPr>
          <a:xfrm>
            <a:off x="457200" y="6356352"/>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1"/>
          <p:cNvSpPr txBox="1">
            <a:spLocks noGrp="1"/>
          </p:cNvSpPr>
          <p:nvPr>
            <p:ph type="ftr" idx="11"/>
          </p:nvPr>
        </p:nvSpPr>
        <p:spPr>
          <a:xfrm>
            <a:off x="3124200" y="6356352"/>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1"/>
          <p:cNvSpPr txBox="1">
            <a:spLocks noGrp="1"/>
          </p:cNvSpPr>
          <p:nvPr>
            <p:ph type="sldNum" idx="12"/>
          </p:nvPr>
        </p:nvSpPr>
        <p:spPr>
          <a:xfrm>
            <a:off x="6553200" y="6356352"/>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15.png"/><Relationship Id="rId7" Type="http://schemas.openxmlformats.org/officeDocument/2006/relationships/image" Target="../media/image4.png"/><Relationship Id="rId12"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3.png"/><Relationship Id="rId11" Type="http://schemas.openxmlformats.org/officeDocument/2006/relationships/image" Target="../media/image9.png"/><Relationship Id="rId5" Type="http://schemas.openxmlformats.org/officeDocument/2006/relationships/image" Target="../media/image6.png"/><Relationship Id="rId10" Type="http://schemas.openxmlformats.org/officeDocument/2006/relationships/image" Target="../media/image5.png"/><Relationship Id="rId4" Type="http://schemas.openxmlformats.org/officeDocument/2006/relationships/image" Target="../media/image13.png"/><Relationship Id="rId9"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microsoft.com/office/2018/10/relationships/comments" Target="../comments/modernComment_10D_0.xml"/><Relationship Id="rId7"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1.xml"/><Relationship Id="rId6" Type="http://schemas.openxmlformats.org/officeDocument/2006/relationships/image" Target="../media/image15.png"/><Relationship Id="rId5" Type="http://schemas.openxmlformats.org/officeDocument/2006/relationships/image" Target="../media/image17.png"/><Relationship Id="rId4"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9.gi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21.png"/></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7.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8" Type="http://schemas.openxmlformats.org/officeDocument/2006/relationships/image" Target="../media/image33.png"/><Relationship Id="rId13" Type="http://schemas.openxmlformats.org/officeDocument/2006/relationships/image" Target="../media/image38.jpeg"/><Relationship Id="rId18" Type="http://schemas.openxmlformats.org/officeDocument/2006/relationships/image" Target="../media/image43.jpeg"/><Relationship Id="rId3" Type="http://schemas.openxmlformats.org/officeDocument/2006/relationships/image" Target="../media/image28.png"/><Relationship Id="rId7" Type="http://schemas.openxmlformats.org/officeDocument/2006/relationships/image" Target="../media/image32.png"/><Relationship Id="rId12" Type="http://schemas.openxmlformats.org/officeDocument/2006/relationships/image" Target="../media/image37.jpeg"/><Relationship Id="rId17" Type="http://schemas.openxmlformats.org/officeDocument/2006/relationships/image" Target="../media/image42.png"/><Relationship Id="rId2" Type="http://schemas.openxmlformats.org/officeDocument/2006/relationships/notesSlide" Target="../notesSlides/notesSlide19.xml"/><Relationship Id="rId16" Type="http://schemas.openxmlformats.org/officeDocument/2006/relationships/image" Target="../media/image41.png"/><Relationship Id="rId1" Type="http://schemas.openxmlformats.org/officeDocument/2006/relationships/slideLayout" Target="../slideLayouts/slideLayout1.xml"/><Relationship Id="rId6" Type="http://schemas.openxmlformats.org/officeDocument/2006/relationships/image" Target="../media/image31.png"/><Relationship Id="rId11" Type="http://schemas.openxmlformats.org/officeDocument/2006/relationships/image" Target="../media/image36.png"/><Relationship Id="rId5" Type="http://schemas.openxmlformats.org/officeDocument/2006/relationships/image" Target="../media/image30.png"/><Relationship Id="rId15" Type="http://schemas.openxmlformats.org/officeDocument/2006/relationships/image" Target="../media/image40.jpg"/><Relationship Id="rId10" Type="http://schemas.openxmlformats.org/officeDocument/2006/relationships/image" Target="../media/image35.png"/><Relationship Id="rId19" Type="http://schemas.openxmlformats.org/officeDocument/2006/relationships/image" Target="../media/image44.png"/><Relationship Id="rId4" Type="http://schemas.openxmlformats.org/officeDocument/2006/relationships/image" Target="../media/image29.png"/><Relationship Id="rId9" Type="http://schemas.openxmlformats.org/officeDocument/2006/relationships/image" Target="../media/image34.png"/><Relationship Id="rId14" Type="http://schemas.openxmlformats.org/officeDocument/2006/relationships/image" Target="../media/image39.jp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8" Type="http://schemas.openxmlformats.org/officeDocument/2006/relationships/hyperlink" Target="http://dx.doi.org/10.1046/j.1466-822X.2001.t01-1-00256.x" TargetMode="External"/><Relationship Id="rId13" Type="http://schemas.openxmlformats.org/officeDocument/2006/relationships/hyperlink" Target="https://doi.org/10.1029/2003GB002199" TargetMode="External"/><Relationship Id="rId3" Type="http://schemas.openxmlformats.org/officeDocument/2006/relationships/hyperlink" Target="https://doi.org/10.1016/j.foreco.2008.11.002" TargetMode="External"/><Relationship Id="rId7" Type="http://schemas.openxmlformats.org/officeDocument/2006/relationships/hyperlink" Target="https://doi.org/10.5194/bg-11-2027-2014" TargetMode="External"/><Relationship Id="rId12" Type="http://schemas.openxmlformats.org/officeDocument/2006/relationships/hyperlink" Target="https://doi.org/10.5194/gmd-13-4067-2020" TargetMode="External"/><Relationship Id="rId2" Type="http://schemas.openxmlformats.org/officeDocument/2006/relationships/hyperlink" Target="https://doi.org/10.1016/j.foreco.2010.09.019" TargetMode="External"/><Relationship Id="rId1" Type="http://schemas.openxmlformats.org/officeDocument/2006/relationships/slideLayout" Target="../slideLayouts/slideLayout1.xml"/><Relationship Id="rId6" Type="http://schemas.openxmlformats.org/officeDocument/2006/relationships/hyperlink" Target="https://doi.org/10.15146/5xcp-0d46" TargetMode="External"/><Relationship Id="rId11" Type="http://schemas.openxmlformats.org/officeDocument/2006/relationships/hyperlink" Target="https://doi.org/10.5194/gmd-13-1545-2020" TargetMode="External"/><Relationship Id="rId5" Type="http://schemas.openxmlformats.org/officeDocument/2006/relationships/hyperlink" Target="https://doi.org/10.1038/nature16512" TargetMode="External"/><Relationship Id="rId15" Type="http://schemas.openxmlformats.org/officeDocument/2006/relationships/hyperlink" Target="https://doi.org/10.5194/gmd-12-4751-2019" TargetMode="External"/><Relationship Id="rId10" Type="http://schemas.openxmlformats.org/officeDocument/2006/relationships/hyperlink" Target="https://doi.org/10.5194/gmd-15-8153-2022" TargetMode="External"/><Relationship Id="rId4" Type="http://schemas.openxmlformats.org/officeDocument/2006/relationships/hyperlink" Target="https://doi.org/10.1111/jvs.12369" TargetMode="External"/><Relationship Id="rId9" Type="http://schemas.openxmlformats.org/officeDocument/2006/relationships/hyperlink" Target="http://dx.doi.org/10.5194/esd-4-385-2013" TargetMode="External"/><Relationship Id="rId14" Type="http://schemas.openxmlformats.org/officeDocument/2006/relationships/hyperlink" Target="https://doi.org/10.5194/gmd-8-2035-2015"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jpg"/></Relationships>
</file>

<file path=ppt/slides/_rels/slide5.xml.rels><?xml version="1.0" encoding="UTF-8" standalone="yes"?>
<Relationships xmlns="http://schemas.openxmlformats.org/package/2006/relationships"><Relationship Id="rId3" Type="http://schemas.microsoft.com/office/2018/10/relationships/comments" Target="../comments/modernComment_105_0.xml"/><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6.png"/><Relationship Id="rId5" Type="http://schemas.openxmlformats.org/officeDocument/2006/relationships/image" Target="../media/image5.png"/><Relationship Id="rId10" Type="http://schemas.openxmlformats.org/officeDocument/2006/relationships/image" Target="../media/image10.png"/><Relationship Id="rId4" Type="http://schemas.openxmlformats.org/officeDocument/2006/relationships/image" Target="../media/image4.png"/><Relationship Id="rId9"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Shape 87"/>
        <p:cNvGrpSpPr/>
        <p:nvPr/>
      </p:nvGrpSpPr>
      <p:grpSpPr>
        <a:xfrm>
          <a:off x="0" y="0"/>
          <a:ext cx="0" cy="0"/>
          <a:chOff x="0" y="0"/>
          <a:chExt cx="0" cy="0"/>
        </a:xfrm>
      </p:grpSpPr>
      <p:sp>
        <p:nvSpPr>
          <p:cNvPr id="88" name="Google Shape;88;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endParaRPr/>
          </a:p>
        </p:txBody>
      </p:sp>
      <p:sp>
        <p:nvSpPr>
          <p:cNvPr id="89" name="Google Shape;89;p1"/>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fontScale="47500" lnSpcReduction="20000"/>
          </a:bodyPr>
          <a:lstStyle/>
          <a:p>
            <a:pPr marL="342900" lvl="0" indent="-342900" algn="l" rtl="0">
              <a:spcBef>
                <a:spcPts val="0"/>
              </a:spcBef>
              <a:spcAft>
                <a:spcPts val="0"/>
              </a:spcAft>
              <a:buClr>
                <a:schemeClr val="dk1"/>
              </a:buClr>
              <a:buSzPct val="100000"/>
              <a:buChar char="•"/>
            </a:pPr>
            <a:r>
              <a:rPr lang="en-US">
                <a:latin typeface="Arial"/>
                <a:ea typeface="Arial"/>
                <a:cs typeface="Arial"/>
                <a:sym typeface="Arial"/>
              </a:rPr>
              <a:t>Story plan</a:t>
            </a:r>
            <a:br>
              <a:rPr lang="en-US"/>
            </a:br>
            <a:r>
              <a:rPr lang="en-US">
                <a:latin typeface="Arial"/>
                <a:ea typeface="Arial"/>
                <a:cs typeface="Arial"/>
                <a:sym typeface="Arial"/>
              </a:rPr>
              <a:t>• Afforestation and carbon credit plantations. How can we assess resilience in the context</a:t>
            </a:r>
            <a:br>
              <a:rPr lang="en-US"/>
            </a:br>
            <a:r>
              <a:rPr lang="en-US">
                <a:latin typeface="Arial"/>
                <a:ea typeface="Arial"/>
                <a:cs typeface="Arial"/>
                <a:sym typeface="Arial"/>
              </a:rPr>
              <a:t>of increasing disturbance frequencies but also increasing resources (CO2)?</a:t>
            </a:r>
            <a:br>
              <a:rPr lang="en-US"/>
            </a:br>
            <a:r>
              <a:rPr lang="en-US">
                <a:latin typeface="Arial"/>
                <a:ea typeface="Arial"/>
                <a:cs typeface="Arial"/>
                <a:sym typeface="Arial"/>
              </a:rPr>
              <a:t>• In 3 different biomes, what level of increase in disturbance rate would lead to the</a:t>
            </a:r>
            <a:br>
              <a:rPr lang="en-US"/>
            </a:br>
            <a:r>
              <a:rPr lang="en-US">
                <a:latin typeface="Arial"/>
                <a:ea typeface="Arial"/>
                <a:cs typeface="Arial"/>
                <a:sym typeface="Arial"/>
              </a:rPr>
              <a:t>replacement of a forest? And how would higher [CO2] ameliorate disturbance</a:t>
            </a:r>
            <a:br>
              <a:rPr lang="en-US"/>
            </a:br>
            <a:r>
              <a:rPr lang="en-US">
                <a:latin typeface="Arial"/>
                <a:ea typeface="Arial"/>
                <a:cs typeface="Arial"/>
                <a:sym typeface="Arial"/>
              </a:rPr>
              <a:t>competition?</a:t>
            </a:r>
            <a:br>
              <a:rPr lang="en-US"/>
            </a:br>
            <a:r>
              <a:rPr lang="en-US">
                <a:latin typeface="Arial"/>
                <a:ea typeface="Arial"/>
                <a:cs typeface="Arial"/>
                <a:sym typeface="Arial"/>
              </a:rPr>
              <a:t>• This is the first time an ensemble of demography models has been evaluated against</a:t>
            </a:r>
            <a:br>
              <a:rPr lang="en-US"/>
            </a:br>
            <a:r>
              <a:rPr lang="en-US">
                <a:latin typeface="Arial"/>
                <a:ea typeface="Arial"/>
                <a:cs typeface="Arial"/>
                <a:sym typeface="Arial"/>
              </a:rPr>
              <a:t>observations. They allow us to explicitly capture the process of growth after planting and</a:t>
            </a:r>
            <a:br>
              <a:rPr lang="en-US"/>
            </a:br>
            <a:r>
              <a:rPr lang="en-US">
                <a:latin typeface="Arial"/>
                <a:ea typeface="Arial"/>
                <a:cs typeface="Arial"/>
                <a:sym typeface="Arial"/>
              </a:rPr>
              <a:t>of mortality.</a:t>
            </a:r>
            <a:br>
              <a:rPr lang="en-US"/>
            </a:br>
            <a:r>
              <a:rPr lang="en-US">
                <a:latin typeface="Arial"/>
                <a:ea typeface="Arial"/>
                <a:cs typeface="Arial"/>
                <a:sym typeface="Arial"/>
              </a:rPr>
              <a:t>• We show how key climate-related forest variables change over the course of regrowth</a:t>
            </a:r>
            <a:br>
              <a:rPr lang="en-US"/>
            </a:br>
            <a:r>
              <a:rPr lang="en-US">
                <a:latin typeface="Arial"/>
                <a:ea typeface="Arial"/>
                <a:cs typeface="Arial"/>
                <a:sym typeface="Arial"/>
              </a:rPr>
              <a:t>(Biomass, roughness, albedo)</a:t>
            </a:r>
            <a:br>
              <a:rPr lang="en-US"/>
            </a:br>
            <a:r>
              <a:rPr lang="en-US">
                <a:latin typeface="Arial"/>
                <a:ea typeface="Arial"/>
                <a:cs typeface="Arial"/>
                <a:sym typeface="Arial"/>
              </a:rPr>
              <a:t>(for diagnostic purposes also woody productivity and mortality?)</a:t>
            </a:r>
            <a:br>
              <a:rPr lang="en-US"/>
            </a:br>
            <a:r>
              <a:rPr lang="en-US">
                <a:latin typeface="Arial"/>
                <a:ea typeface="Arial"/>
                <a:cs typeface="Arial"/>
                <a:sym typeface="Arial"/>
              </a:rPr>
              <a:t>• We evaluate biomass against regrowth data and old-growth data for 3 regions (sites).</a:t>
            </a:r>
            <a:br>
              <a:rPr lang="en-US"/>
            </a:br>
            <a:r>
              <a:rPr lang="en-US">
                <a:latin typeface="Arial"/>
                <a:ea typeface="Arial"/>
                <a:cs typeface="Arial"/>
                <a:sym typeface="Arial"/>
              </a:rPr>
              <a:t>• We examine whether the models capture well known aspects of stand size structure</a:t>
            </a:r>
            <a:br>
              <a:rPr lang="en-US"/>
            </a:br>
            <a:r>
              <a:rPr lang="en-US">
                <a:latin typeface="Arial"/>
                <a:ea typeface="Arial"/>
                <a:cs typeface="Arial"/>
                <a:sym typeface="Arial"/>
              </a:rPr>
              <a:t>(self-thinning)</a:t>
            </a:r>
            <a:br>
              <a:rPr lang="en-US"/>
            </a:br>
            <a:r>
              <a:rPr lang="en-US">
                <a:latin typeface="Arial"/>
                <a:ea typeface="Arial"/>
                <a:cs typeface="Arial"/>
                <a:sym typeface="Arial"/>
              </a:rPr>
              <a:t>• We test whether the change in disturbance rates alter the balance / coexistence of PFTs</a:t>
            </a:r>
            <a:br>
              <a:rPr lang="en-US"/>
            </a:br>
            <a:r>
              <a:rPr lang="en-US">
                <a:latin typeface="Arial"/>
                <a:ea typeface="Arial"/>
                <a:cs typeface="Arial"/>
                <a:sym typeface="Arial"/>
              </a:rPr>
              <a:t>(= lead to another kind of forest).</a:t>
            </a:r>
            <a:br>
              <a:rPr lang="en-US"/>
            </a:br>
            <a:r>
              <a:rPr lang="en-US">
                <a:latin typeface="Arial"/>
                <a:ea typeface="Arial"/>
                <a:cs typeface="Arial"/>
                <a:sym typeface="Arial"/>
              </a:rPr>
              <a:t>• Implications.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11"/>
          <p:cNvSpPr txBox="1">
            <a:spLocks noGrp="1"/>
          </p:cNvSpPr>
          <p:nvPr>
            <p:ph type="title"/>
          </p:nvPr>
        </p:nvSpPr>
        <p:spPr>
          <a:xfrm>
            <a:off x="-246205" y="161833"/>
            <a:ext cx="963641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a:t>Stand structure observations: number of stems and carbon content per dbh-size class</a:t>
            </a:r>
            <a:endParaRPr/>
          </a:p>
        </p:txBody>
      </p:sp>
      <p:pic>
        <p:nvPicPr>
          <p:cNvPr id="190" name="Google Shape;190;p11" descr="A picture containing text&#10;&#10;Description automatically generated"/>
          <p:cNvPicPr preferRelativeResize="0"/>
          <p:nvPr/>
        </p:nvPicPr>
        <p:blipFill rotWithShape="1">
          <a:blip r:embed="rId3">
            <a:alphaModFix/>
          </a:blip>
          <a:srcRect l="1188" t="9235" r="-1187" b="61938"/>
          <a:stretch/>
        </p:blipFill>
        <p:spPr>
          <a:xfrm>
            <a:off x="1143000" y="4572000"/>
            <a:ext cx="6096000" cy="1757283"/>
          </a:xfrm>
          <a:prstGeom prst="rect">
            <a:avLst/>
          </a:prstGeom>
          <a:noFill/>
          <a:ln>
            <a:noFill/>
          </a:ln>
        </p:spPr>
      </p:pic>
      <p:pic>
        <p:nvPicPr>
          <p:cNvPr id="191" name="Google Shape;191;p11" descr="A picture containing text&#10;&#10;Description automatically generated"/>
          <p:cNvPicPr preferRelativeResize="0"/>
          <p:nvPr/>
        </p:nvPicPr>
        <p:blipFill rotWithShape="1">
          <a:blip r:embed="rId4">
            <a:alphaModFix/>
          </a:blip>
          <a:srcRect/>
          <a:stretch/>
        </p:blipFill>
        <p:spPr>
          <a:xfrm>
            <a:off x="122651" y="1616988"/>
            <a:ext cx="2430253" cy="1826201"/>
          </a:xfrm>
          <a:prstGeom prst="rect">
            <a:avLst/>
          </a:prstGeom>
          <a:noFill/>
          <a:ln>
            <a:noFill/>
          </a:ln>
        </p:spPr>
      </p:pic>
      <p:cxnSp>
        <p:nvCxnSpPr>
          <p:cNvPr id="192" name="Google Shape;192;p11"/>
          <p:cNvCxnSpPr/>
          <p:nvPr/>
        </p:nvCxnSpPr>
        <p:spPr>
          <a:xfrm>
            <a:off x="5820949" y="3342263"/>
            <a:ext cx="3200400" cy="22096"/>
          </a:xfrm>
          <a:prstGeom prst="straightConnector1">
            <a:avLst/>
          </a:prstGeom>
          <a:noFill/>
          <a:ln w="9525" cap="flat" cmpd="sng">
            <a:solidFill>
              <a:srgbClr val="4A7DBA"/>
            </a:solidFill>
            <a:prstDash val="solid"/>
            <a:round/>
            <a:headEnd type="none" w="sm" len="sm"/>
            <a:tailEnd type="none" w="sm" len="sm"/>
          </a:ln>
        </p:spPr>
      </p:cxnSp>
      <p:sp>
        <p:nvSpPr>
          <p:cNvPr id="193" name="Google Shape;193;p11"/>
          <p:cNvSpPr txBox="1"/>
          <p:nvPr/>
        </p:nvSpPr>
        <p:spPr>
          <a:xfrm>
            <a:off x="5820949" y="3342263"/>
            <a:ext cx="53412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&lt;10</a:t>
            </a:r>
            <a:endParaRPr/>
          </a:p>
        </p:txBody>
      </p:sp>
      <p:sp>
        <p:nvSpPr>
          <p:cNvPr id="194" name="Google Shape;194;p11"/>
          <p:cNvSpPr txBox="1"/>
          <p:nvPr/>
        </p:nvSpPr>
        <p:spPr>
          <a:xfrm>
            <a:off x="7585959" y="3357101"/>
            <a:ext cx="111601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151 -200  </a:t>
            </a:r>
            <a:endParaRPr/>
          </a:p>
        </p:txBody>
      </p:sp>
      <p:sp>
        <p:nvSpPr>
          <p:cNvPr id="195" name="Google Shape;195;p11"/>
          <p:cNvSpPr txBox="1"/>
          <p:nvPr/>
        </p:nvSpPr>
        <p:spPr>
          <a:xfrm>
            <a:off x="6611868" y="3349842"/>
            <a:ext cx="72327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51-60</a:t>
            </a:r>
            <a:endParaRPr/>
          </a:p>
        </p:txBody>
      </p:sp>
      <p:pic>
        <p:nvPicPr>
          <p:cNvPr id="196" name="Google Shape;196;p11" descr="Deciduous tree with solid fill"/>
          <p:cNvPicPr preferRelativeResize="0"/>
          <p:nvPr/>
        </p:nvPicPr>
        <p:blipFill rotWithShape="1">
          <a:blip r:embed="rId5">
            <a:alphaModFix/>
          </a:blip>
          <a:srcRect/>
          <a:stretch/>
        </p:blipFill>
        <p:spPr>
          <a:xfrm>
            <a:off x="6276299" y="2290998"/>
            <a:ext cx="1058843" cy="1058843"/>
          </a:xfrm>
          <a:prstGeom prst="rect">
            <a:avLst/>
          </a:prstGeom>
          <a:noFill/>
          <a:ln>
            <a:noFill/>
          </a:ln>
        </p:spPr>
      </p:pic>
      <p:pic>
        <p:nvPicPr>
          <p:cNvPr id="197" name="Google Shape;197;p11" descr="Deciduous tree outline"/>
          <p:cNvPicPr preferRelativeResize="0"/>
          <p:nvPr/>
        </p:nvPicPr>
        <p:blipFill rotWithShape="1">
          <a:blip r:embed="rId6">
            <a:alphaModFix/>
          </a:blip>
          <a:srcRect/>
          <a:stretch/>
        </p:blipFill>
        <p:spPr>
          <a:xfrm>
            <a:off x="7287008" y="1680175"/>
            <a:ext cx="1763014" cy="1763014"/>
          </a:xfrm>
          <a:prstGeom prst="rect">
            <a:avLst/>
          </a:prstGeom>
          <a:noFill/>
          <a:ln>
            <a:noFill/>
          </a:ln>
        </p:spPr>
      </p:pic>
      <p:pic>
        <p:nvPicPr>
          <p:cNvPr id="198" name="Google Shape;198;p11" descr="Deciduous tree outline"/>
          <p:cNvPicPr preferRelativeResize="0"/>
          <p:nvPr/>
        </p:nvPicPr>
        <p:blipFill rotWithShape="1">
          <a:blip r:embed="rId6">
            <a:alphaModFix/>
          </a:blip>
          <a:srcRect/>
          <a:stretch/>
        </p:blipFill>
        <p:spPr>
          <a:xfrm>
            <a:off x="6497822" y="2027446"/>
            <a:ext cx="1314817" cy="1314817"/>
          </a:xfrm>
          <a:prstGeom prst="rect">
            <a:avLst/>
          </a:prstGeom>
          <a:noFill/>
          <a:ln>
            <a:noFill/>
          </a:ln>
        </p:spPr>
      </p:pic>
      <p:pic>
        <p:nvPicPr>
          <p:cNvPr id="199" name="Google Shape;199;p11" descr="Deciduous tree outline"/>
          <p:cNvPicPr preferRelativeResize="0"/>
          <p:nvPr/>
        </p:nvPicPr>
        <p:blipFill rotWithShape="1">
          <a:blip r:embed="rId6">
            <a:alphaModFix/>
          </a:blip>
          <a:srcRect/>
          <a:stretch/>
        </p:blipFill>
        <p:spPr>
          <a:xfrm>
            <a:off x="5484131" y="2888796"/>
            <a:ext cx="489644" cy="489644"/>
          </a:xfrm>
          <a:prstGeom prst="rect">
            <a:avLst/>
          </a:prstGeom>
          <a:noFill/>
          <a:ln>
            <a:noFill/>
          </a:ln>
        </p:spPr>
      </p:pic>
      <p:pic>
        <p:nvPicPr>
          <p:cNvPr id="200" name="Google Shape;200;p11" descr="Deciduous tree with solid fill"/>
          <p:cNvPicPr preferRelativeResize="0"/>
          <p:nvPr/>
        </p:nvPicPr>
        <p:blipFill rotWithShape="1">
          <a:blip r:embed="rId5">
            <a:alphaModFix/>
          </a:blip>
          <a:srcRect/>
          <a:stretch/>
        </p:blipFill>
        <p:spPr>
          <a:xfrm>
            <a:off x="5726006" y="2876389"/>
            <a:ext cx="511286" cy="511286"/>
          </a:xfrm>
          <a:prstGeom prst="rect">
            <a:avLst/>
          </a:prstGeom>
          <a:noFill/>
          <a:ln>
            <a:noFill/>
          </a:ln>
        </p:spPr>
      </p:pic>
      <p:pic>
        <p:nvPicPr>
          <p:cNvPr id="201" name="Google Shape;201;p11" descr="Deciduous tree outline"/>
          <p:cNvPicPr preferRelativeResize="0"/>
          <p:nvPr/>
        </p:nvPicPr>
        <p:blipFill rotWithShape="1">
          <a:blip r:embed="rId6">
            <a:alphaModFix/>
          </a:blip>
          <a:srcRect/>
          <a:stretch/>
        </p:blipFill>
        <p:spPr>
          <a:xfrm>
            <a:off x="5865427" y="2896357"/>
            <a:ext cx="489644" cy="489644"/>
          </a:xfrm>
          <a:prstGeom prst="rect">
            <a:avLst/>
          </a:prstGeom>
          <a:noFill/>
          <a:ln>
            <a:noFill/>
          </a:ln>
        </p:spPr>
      </p:pic>
      <p:pic>
        <p:nvPicPr>
          <p:cNvPr id="202" name="Google Shape;202;p11" descr="Deciduous tree outline"/>
          <p:cNvPicPr preferRelativeResize="0"/>
          <p:nvPr/>
        </p:nvPicPr>
        <p:blipFill rotWithShape="1">
          <a:blip r:embed="rId6">
            <a:alphaModFix/>
          </a:blip>
          <a:srcRect/>
          <a:stretch/>
        </p:blipFill>
        <p:spPr>
          <a:xfrm>
            <a:off x="6007597" y="2896356"/>
            <a:ext cx="489644" cy="489644"/>
          </a:xfrm>
          <a:prstGeom prst="rect">
            <a:avLst/>
          </a:prstGeom>
          <a:noFill/>
          <a:ln>
            <a:noFill/>
          </a:ln>
        </p:spPr>
      </p:pic>
      <p:pic>
        <p:nvPicPr>
          <p:cNvPr id="203" name="Google Shape;203;p11" descr="Deciduous tree outline"/>
          <p:cNvPicPr preferRelativeResize="0"/>
          <p:nvPr/>
        </p:nvPicPr>
        <p:blipFill rotWithShape="1">
          <a:blip r:embed="rId6">
            <a:alphaModFix/>
          </a:blip>
          <a:srcRect/>
          <a:stretch/>
        </p:blipFill>
        <p:spPr>
          <a:xfrm>
            <a:off x="5583972" y="2874715"/>
            <a:ext cx="489644" cy="489644"/>
          </a:xfrm>
          <a:prstGeom prst="rect">
            <a:avLst/>
          </a:prstGeom>
          <a:noFill/>
          <a:ln>
            <a:noFill/>
          </a:ln>
        </p:spPr>
      </p:pic>
      <p:sp>
        <p:nvSpPr>
          <p:cNvPr id="204" name="Google Shape;204;p11"/>
          <p:cNvSpPr txBox="1"/>
          <p:nvPr/>
        </p:nvSpPr>
        <p:spPr>
          <a:xfrm>
            <a:off x="6814351" y="3727173"/>
            <a:ext cx="106150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dbh-class</a:t>
            </a:r>
            <a:endParaRPr/>
          </a:p>
        </p:txBody>
      </p:sp>
      <p:sp>
        <p:nvSpPr>
          <p:cNvPr id="205" name="Google Shape;205;p11"/>
          <p:cNvSpPr txBox="1"/>
          <p:nvPr/>
        </p:nvSpPr>
        <p:spPr>
          <a:xfrm>
            <a:off x="0" y="6456681"/>
            <a:ext cx="310142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dbh = diameter at breastheight</a:t>
            </a:r>
            <a:endParaRPr sz="1800">
              <a:solidFill>
                <a:schemeClr val="dk1"/>
              </a:solidFill>
              <a:latin typeface="Calibri"/>
              <a:ea typeface="Calibri"/>
              <a:cs typeface="Calibri"/>
              <a:sym typeface="Calibri"/>
            </a:endParaRPr>
          </a:p>
        </p:txBody>
      </p:sp>
      <p:sp>
        <p:nvSpPr>
          <p:cNvPr id="206" name="Google Shape;206;p11"/>
          <p:cNvSpPr txBox="1"/>
          <p:nvPr/>
        </p:nvSpPr>
        <p:spPr>
          <a:xfrm>
            <a:off x="69027" y="2518126"/>
            <a:ext cx="165417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Barro Colorado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Island</a:t>
            </a:r>
            <a:endParaRPr/>
          </a:p>
        </p:txBody>
      </p:sp>
      <p:sp>
        <p:nvSpPr>
          <p:cNvPr id="207" name="Google Shape;207;p11"/>
          <p:cNvSpPr/>
          <p:nvPr/>
        </p:nvSpPr>
        <p:spPr>
          <a:xfrm>
            <a:off x="5551315" y="2688707"/>
            <a:ext cx="945926" cy="1030467"/>
          </a:xfrm>
          <a:prstGeom prst="rect">
            <a:avLst/>
          </a:prstGeom>
          <a:no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8" name="Google Shape;208;p11"/>
          <p:cNvSpPr/>
          <p:nvPr/>
        </p:nvSpPr>
        <p:spPr>
          <a:xfrm rot="8582060">
            <a:off x="1816729" y="4446730"/>
            <a:ext cx="439352" cy="414998"/>
          </a:xfrm>
          <a:prstGeom prst="rightArrow">
            <a:avLst>
              <a:gd name="adj1" fmla="val 50000"/>
              <a:gd name="adj2" fmla="val 50000"/>
            </a:avLst>
          </a:prstGeom>
          <a:solidFill>
            <a:schemeClr val="dk1"/>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09" name="Google Shape;209;p11"/>
          <p:cNvSpPr/>
          <p:nvPr/>
        </p:nvSpPr>
        <p:spPr>
          <a:xfrm rot="8582060">
            <a:off x="3678803" y="4446731"/>
            <a:ext cx="439352" cy="414998"/>
          </a:xfrm>
          <a:prstGeom prst="rightArrow">
            <a:avLst>
              <a:gd name="adj1" fmla="val 50000"/>
              <a:gd name="adj2" fmla="val 50000"/>
            </a:avLst>
          </a:prstGeom>
          <a:solidFill>
            <a:schemeClr val="dk1"/>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0" name="Google Shape;210;p11"/>
          <p:cNvSpPr/>
          <p:nvPr/>
        </p:nvSpPr>
        <p:spPr>
          <a:xfrm rot="-1235557">
            <a:off x="5053017" y="5944346"/>
            <a:ext cx="439352" cy="414998"/>
          </a:xfrm>
          <a:prstGeom prst="rightArrow">
            <a:avLst>
              <a:gd name="adj1" fmla="val 50000"/>
              <a:gd name="adj2" fmla="val 50000"/>
            </a:avLst>
          </a:prstGeom>
          <a:solidFill>
            <a:schemeClr val="dk1"/>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1" name="Google Shape;211;p11"/>
          <p:cNvSpPr/>
          <p:nvPr/>
        </p:nvSpPr>
        <p:spPr>
          <a:xfrm>
            <a:off x="7537825" y="1616989"/>
            <a:ext cx="1164145" cy="2102186"/>
          </a:xfrm>
          <a:prstGeom prst="rect">
            <a:avLst/>
          </a:prstGeom>
          <a:noFill/>
          <a:ln w="28575"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2" name="Google Shape;212;p11"/>
          <p:cNvSpPr/>
          <p:nvPr/>
        </p:nvSpPr>
        <p:spPr>
          <a:xfrm rot="8582060">
            <a:off x="2732967" y="5569881"/>
            <a:ext cx="439352" cy="414998"/>
          </a:xfrm>
          <a:prstGeom prst="rightArrow">
            <a:avLst>
              <a:gd name="adj1" fmla="val 50000"/>
              <a:gd name="adj2" fmla="val 50000"/>
            </a:avLst>
          </a:prstGeom>
          <a:solidFill>
            <a:schemeClr val="accent4"/>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3" name="Google Shape;213;p11"/>
          <p:cNvSpPr/>
          <p:nvPr/>
        </p:nvSpPr>
        <p:spPr>
          <a:xfrm rot="8582060">
            <a:off x="4725997" y="5374949"/>
            <a:ext cx="439352" cy="414998"/>
          </a:xfrm>
          <a:prstGeom prst="rightArrow">
            <a:avLst>
              <a:gd name="adj1" fmla="val 50000"/>
              <a:gd name="adj2" fmla="val 50000"/>
            </a:avLst>
          </a:prstGeom>
          <a:solidFill>
            <a:schemeClr val="accent4"/>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4" name="Google Shape;214;p11"/>
          <p:cNvSpPr/>
          <p:nvPr/>
        </p:nvSpPr>
        <p:spPr>
          <a:xfrm rot="8643489">
            <a:off x="6719678" y="5301642"/>
            <a:ext cx="439352" cy="414998"/>
          </a:xfrm>
          <a:prstGeom prst="rightArrow">
            <a:avLst>
              <a:gd name="adj1" fmla="val 50000"/>
              <a:gd name="adj2" fmla="val 50000"/>
            </a:avLst>
          </a:prstGeom>
          <a:solidFill>
            <a:schemeClr val="accent4"/>
          </a:solid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15" name="Google Shape;215;p11"/>
          <p:cNvSpPr txBox="1"/>
          <p:nvPr/>
        </p:nvSpPr>
        <p:spPr>
          <a:xfrm>
            <a:off x="3758214" y="6239687"/>
            <a:ext cx="106150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dbh-class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220"/>
        <p:cNvGrpSpPr/>
        <p:nvPr/>
      </p:nvGrpSpPr>
      <p:grpSpPr>
        <a:xfrm>
          <a:off x="0" y="0"/>
          <a:ext cx="0" cy="0"/>
          <a:chOff x="0" y="0"/>
          <a:chExt cx="0" cy="0"/>
        </a:xfrm>
      </p:grpSpPr>
      <p:sp>
        <p:nvSpPr>
          <p:cNvPr id="221" name="Google Shape;221;p12"/>
          <p:cNvSpPr txBox="1">
            <a:spLocks noGrp="1"/>
          </p:cNvSpPr>
          <p:nvPr>
            <p:ph type="title"/>
          </p:nvPr>
        </p:nvSpPr>
        <p:spPr>
          <a:xfrm>
            <a:off x="-426720" y="-215891"/>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Stand structure observations</a:t>
            </a:r>
            <a:endParaRPr/>
          </a:p>
        </p:txBody>
      </p:sp>
      <p:pic>
        <p:nvPicPr>
          <p:cNvPr id="222" name="Google Shape;222;p12" descr="A map of the world&#10;&#10;Description automatically generated with medium confidence"/>
          <p:cNvPicPr preferRelativeResize="0"/>
          <p:nvPr/>
        </p:nvPicPr>
        <p:blipFill rotWithShape="1">
          <a:blip r:embed="rId3">
            <a:alphaModFix/>
          </a:blip>
          <a:srcRect l="12213" t="52174" r="75033" b="39126"/>
          <a:stretch/>
        </p:blipFill>
        <p:spPr>
          <a:xfrm>
            <a:off x="7620" y="4191000"/>
            <a:ext cx="1295400" cy="609600"/>
          </a:xfrm>
          <a:prstGeom prst="rect">
            <a:avLst/>
          </a:prstGeom>
          <a:noFill/>
          <a:ln>
            <a:noFill/>
          </a:ln>
        </p:spPr>
      </p:pic>
      <p:pic>
        <p:nvPicPr>
          <p:cNvPr id="223" name="Google Shape;223;p12" descr="A map of the world&#10;&#10;Description automatically generated with medium confidence"/>
          <p:cNvPicPr preferRelativeResize="0"/>
          <p:nvPr/>
        </p:nvPicPr>
        <p:blipFill rotWithShape="1">
          <a:blip r:embed="rId3">
            <a:alphaModFix/>
          </a:blip>
          <a:srcRect l="36973" t="26078" r="50271" b="53262"/>
          <a:stretch/>
        </p:blipFill>
        <p:spPr>
          <a:xfrm>
            <a:off x="7620" y="2590798"/>
            <a:ext cx="1295400" cy="1447801"/>
          </a:xfrm>
          <a:prstGeom prst="rect">
            <a:avLst/>
          </a:prstGeom>
          <a:noFill/>
          <a:ln>
            <a:noFill/>
          </a:ln>
        </p:spPr>
      </p:pic>
      <p:pic>
        <p:nvPicPr>
          <p:cNvPr id="224" name="Google Shape;224;p12" descr="A picture containing text&#10;&#10;Description automatically generated"/>
          <p:cNvPicPr preferRelativeResize="0"/>
          <p:nvPr/>
        </p:nvPicPr>
        <p:blipFill rotWithShape="1">
          <a:blip r:embed="rId4">
            <a:alphaModFix/>
          </a:blip>
          <a:srcRect l="31937" t="67500" b="2718"/>
          <a:stretch/>
        </p:blipFill>
        <p:spPr>
          <a:xfrm>
            <a:off x="2103167" y="972213"/>
            <a:ext cx="4149090" cy="1815462"/>
          </a:xfrm>
          <a:prstGeom prst="rect">
            <a:avLst/>
          </a:prstGeom>
          <a:noFill/>
          <a:ln>
            <a:noFill/>
          </a:ln>
        </p:spPr>
      </p:pic>
      <p:pic>
        <p:nvPicPr>
          <p:cNvPr id="225" name="Google Shape;225;p12" descr="A picture containing text&#10;&#10;Description automatically generated"/>
          <p:cNvPicPr preferRelativeResize="0"/>
          <p:nvPr/>
        </p:nvPicPr>
        <p:blipFill rotWithShape="1">
          <a:blip r:embed="rId4">
            <a:alphaModFix/>
          </a:blip>
          <a:srcRect l="32562" t="37499" r="-1250" b="32034"/>
          <a:stretch/>
        </p:blipFill>
        <p:spPr>
          <a:xfrm>
            <a:off x="2138955" y="2906189"/>
            <a:ext cx="4187190" cy="1857214"/>
          </a:xfrm>
          <a:prstGeom prst="rect">
            <a:avLst/>
          </a:prstGeom>
          <a:noFill/>
          <a:ln>
            <a:noFill/>
          </a:ln>
        </p:spPr>
      </p:pic>
      <p:pic>
        <p:nvPicPr>
          <p:cNvPr id="226" name="Google Shape;226;p12" descr="A picture containing text&#10;&#10;Description automatically generated"/>
          <p:cNvPicPr preferRelativeResize="0"/>
          <p:nvPr/>
        </p:nvPicPr>
        <p:blipFill rotWithShape="1">
          <a:blip r:embed="rId4">
            <a:alphaModFix/>
          </a:blip>
          <a:srcRect l="32501" t="9235" r="-1188" b="61938"/>
          <a:stretch/>
        </p:blipFill>
        <p:spPr>
          <a:xfrm>
            <a:off x="2124712" y="4894979"/>
            <a:ext cx="4187190" cy="1757283"/>
          </a:xfrm>
          <a:prstGeom prst="rect">
            <a:avLst/>
          </a:prstGeom>
          <a:noFill/>
          <a:ln>
            <a:noFill/>
          </a:ln>
        </p:spPr>
      </p:pic>
      <p:pic>
        <p:nvPicPr>
          <p:cNvPr id="227" name="Google Shape;227;p12" descr="Deciduous tree outline"/>
          <p:cNvPicPr preferRelativeResize="0"/>
          <p:nvPr/>
        </p:nvPicPr>
        <p:blipFill rotWithShape="1">
          <a:blip r:embed="rId5">
            <a:alphaModFix/>
          </a:blip>
          <a:srcRect/>
          <a:stretch/>
        </p:blipFill>
        <p:spPr>
          <a:xfrm>
            <a:off x="7120368" y="1361979"/>
            <a:ext cx="914400" cy="914400"/>
          </a:xfrm>
          <a:prstGeom prst="rect">
            <a:avLst/>
          </a:prstGeom>
          <a:noFill/>
          <a:ln>
            <a:noFill/>
          </a:ln>
        </p:spPr>
      </p:pic>
      <p:pic>
        <p:nvPicPr>
          <p:cNvPr id="228" name="Google Shape;228;p12" descr="Fir tree with solid fill"/>
          <p:cNvPicPr preferRelativeResize="0"/>
          <p:nvPr/>
        </p:nvPicPr>
        <p:blipFill rotWithShape="1">
          <a:blip r:embed="rId6">
            <a:alphaModFix/>
          </a:blip>
          <a:srcRect/>
          <a:stretch/>
        </p:blipFill>
        <p:spPr>
          <a:xfrm>
            <a:off x="6562088" y="3124199"/>
            <a:ext cx="914400" cy="914400"/>
          </a:xfrm>
          <a:prstGeom prst="rect">
            <a:avLst/>
          </a:prstGeom>
          <a:noFill/>
          <a:ln>
            <a:noFill/>
          </a:ln>
        </p:spPr>
      </p:pic>
      <p:pic>
        <p:nvPicPr>
          <p:cNvPr id="229" name="Google Shape;229;p12" descr="Deciduous tree with solid fill"/>
          <p:cNvPicPr preferRelativeResize="0"/>
          <p:nvPr/>
        </p:nvPicPr>
        <p:blipFill rotWithShape="1">
          <a:blip r:embed="rId7">
            <a:alphaModFix/>
          </a:blip>
          <a:srcRect/>
          <a:stretch/>
        </p:blipFill>
        <p:spPr>
          <a:xfrm>
            <a:off x="7092383" y="3182407"/>
            <a:ext cx="914400" cy="914400"/>
          </a:xfrm>
          <a:prstGeom prst="rect">
            <a:avLst/>
          </a:prstGeom>
          <a:noFill/>
          <a:ln>
            <a:noFill/>
          </a:ln>
        </p:spPr>
      </p:pic>
      <p:pic>
        <p:nvPicPr>
          <p:cNvPr id="230" name="Google Shape;230;p12" descr="Fir tree with solid fill"/>
          <p:cNvPicPr preferRelativeResize="0"/>
          <p:nvPr/>
        </p:nvPicPr>
        <p:blipFill rotWithShape="1">
          <a:blip r:embed="rId8">
            <a:alphaModFix/>
          </a:blip>
          <a:srcRect/>
          <a:stretch/>
        </p:blipFill>
        <p:spPr>
          <a:xfrm>
            <a:off x="6540543" y="1301983"/>
            <a:ext cx="914400" cy="914400"/>
          </a:xfrm>
          <a:prstGeom prst="rect">
            <a:avLst/>
          </a:prstGeom>
          <a:noFill/>
          <a:ln>
            <a:noFill/>
          </a:ln>
        </p:spPr>
      </p:pic>
      <p:pic>
        <p:nvPicPr>
          <p:cNvPr id="231" name="Google Shape;231;p12" descr="Fir tree outline"/>
          <p:cNvPicPr preferRelativeResize="0"/>
          <p:nvPr/>
        </p:nvPicPr>
        <p:blipFill rotWithShape="1">
          <a:blip r:embed="rId9">
            <a:alphaModFix/>
          </a:blip>
          <a:srcRect/>
          <a:stretch/>
        </p:blipFill>
        <p:spPr>
          <a:xfrm>
            <a:off x="7543021" y="1345313"/>
            <a:ext cx="914400" cy="914400"/>
          </a:xfrm>
          <a:prstGeom prst="rect">
            <a:avLst/>
          </a:prstGeom>
          <a:noFill/>
          <a:ln>
            <a:noFill/>
          </a:ln>
        </p:spPr>
      </p:pic>
      <p:pic>
        <p:nvPicPr>
          <p:cNvPr id="232" name="Google Shape;232;p12" descr="Deciduous tree outline"/>
          <p:cNvPicPr preferRelativeResize="0"/>
          <p:nvPr/>
        </p:nvPicPr>
        <p:blipFill rotWithShape="1">
          <a:blip r:embed="rId10">
            <a:alphaModFix/>
          </a:blip>
          <a:srcRect/>
          <a:stretch/>
        </p:blipFill>
        <p:spPr>
          <a:xfrm>
            <a:off x="7687789" y="3191819"/>
            <a:ext cx="914400" cy="914400"/>
          </a:xfrm>
          <a:prstGeom prst="rect">
            <a:avLst/>
          </a:prstGeom>
          <a:noFill/>
          <a:ln>
            <a:noFill/>
          </a:ln>
        </p:spPr>
      </p:pic>
      <p:pic>
        <p:nvPicPr>
          <p:cNvPr id="233" name="Google Shape;233;p12" descr="Deciduous tree with solid fill"/>
          <p:cNvPicPr preferRelativeResize="0"/>
          <p:nvPr/>
        </p:nvPicPr>
        <p:blipFill rotWithShape="1">
          <a:blip r:embed="rId11">
            <a:alphaModFix/>
          </a:blip>
          <a:srcRect/>
          <a:stretch/>
        </p:blipFill>
        <p:spPr>
          <a:xfrm>
            <a:off x="6713578" y="5207773"/>
            <a:ext cx="914400" cy="914400"/>
          </a:xfrm>
          <a:prstGeom prst="rect">
            <a:avLst/>
          </a:prstGeom>
          <a:noFill/>
          <a:ln>
            <a:noFill/>
          </a:ln>
        </p:spPr>
      </p:pic>
      <p:pic>
        <p:nvPicPr>
          <p:cNvPr id="234" name="Google Shape;234;p12" descr="Deciduous tree outline"/>
          <p:cNvPicPr preferRelativeResize="0"/>
          <p:nvPr/>
        </p:nvPicPr>
        <p:blipFill rotWithShape="1">
          <a:blip r:embed="rId12">
            <a:alphaModFix/>
          </a:blip>
          <a:srcRect/>
          <a:stretch/>
        </p:blipFill>
        <p:spPr>
          <a:xfrm>
            <a:off x="7266583" y="5258852"/>
            <a:ext cx="914400" cy="914400"/>
          </a:xfrm>
          <a:prstGeom prst="rect">
            <a:avLst/>
          </a:prstGeom>
          <a:noFill/>
          <a:ln>
            <a:noFill/>
          </a:ln>
        </p:spPr>
      </p:pic>
      <p:sp>
        <p:nvSpPr>
          <p:cNvPr id="235" name="Google Shape;235;p12"/>
          <p:cNvSpPr txBox="1"/>
          <p:nvPr/>
        </p:nvSpPr>
        <p:spPr>
          <a:xfrm>
            <a:off x="6612463" y="2293388"/>
            <a:ext cx="193174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Spruce, pine, birch</a:t>
            </a:r>
            <a:endParaRPr/>
          </a:p>
        </p:txBody>
      </p:sp>
      <p:sp>
        <p:nvSpPr>
          <p:cNvPr id="236" name="Google Shape;236;p12"/>
          <p:cNvSpPr txBox="1"/>
          <p:nvPr/>
        </p:nvSpPr>
        <p:spPr>
          <a:xfrm>
            <a:off x="6620748" y="4157298"/>
            <a:ext cx="168026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Spruce, Linden,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Hornbeam</a:t>
            </a:r>
            <a:endParaRPr/>
          </a:p>
        </p:txBody>
      </p:sp>
      <p:pic>
        <p:nvPicPr>
          <p:cNvPr id="237" name="Google Shape;237;p12" descr="Deciduous tree outline"/>
          <p:cNvPicPr preferRelativeResize="0"/>
          <p:nvPr/>
        </p:nvPicPr>
        <p:blipFill rotWithShape="1">
          <a:blip r:embed="rId12">
            <a:alphaModFix/>
          </a:blip>
          <a:srcRect/>
          <a:stretch/>
        </p:blipFill>
        <p:spPr>
          <a:xfrm>
            <a:off x="7723783" y="5207773"/>
            <a:ext cx="914400" cy="914400"/>
          </a:xfrm>
          <a:prstGeom prst="rect">
            <a:avLst/>
          </a:prstGeom>
          <a:noFill/>
          <a:ln>
            <a:noFill/>
          </a:ln>
        </p:spPr>
      </p:pic>
      <p:grpSp>
        <p:nvGrpSpPr>
          <p:cNvPr id="238" name="Google Shape;238;p12"/>
          <p:cNvGrpSpPr/>
          <p:nvPr/>
        </p:nvGrpSpPr>
        <p:grpSpPr>
          <a:xfrm>
            <a:off x="8028087" y="2025394"/>
            <a:ext cx="357183" cy="237525"/>
            <a:chOff x="8621139" y="1926680"/>
            <a:chExt cx="357183" cy="237525"/>
          </a:xfrm>
        </p:grpSpPr>
        <p:sp>
          <p:nvSpPr>
            <p:cNvPr id="239" name="Google Shape;239;p12"/>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0" name="Google Shape;240;p12"/>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1" name="Google Shape;241;p12"/>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2" name="Google Shape;242;p12"/>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3" name="Google Shape;243;p12"/>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4" name="Google Shape;244;p12"/>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5" name="Google Shape;245;p12"/>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6" name="Google Shape;246;p12"/>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7" name="Google Shape;247;p12"/>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48" name="Google Shape;248;p12"/>
          <p:cNvGrpSpPr/>
          <p:nvPr/>
        </p:nvGrpSpPr>
        <p:grpSpPr>
          <a:xfrm>
            <a:off x="8144989" y="3855214"/>
            <a:ext cx="357183" cy="237525"/>
            <a:chOff x="8621139" y="1926680"/>
            <a:chExt cx="357183" cy="237525"/>
          </a:xfrm>
        </p:grpSpPr>
        <p:sp>
          <p:nvSpPr>
            <p:cNvPr id="249" name="Google Shape;249;p12"/>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0" name="Google Shape;250;p12"/>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1" name="Google Shape;251;p12"/>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2" name="Google Shape;252;p12"/>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3" name="Google Shape;253;p12"/>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4" name="Google Shape;254;p12"/>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5" name="Google Shape;255;p12"/>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6" name="Google Shape;256;p12"/>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57" name="Google Shape;257;p12"/>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258" name="Google Shape;258;p12"/>
          <p:cNvGrpSpPr/>
          <p:nvPr/>
        </p:nvGrpSpPr>
        <p:grpSpPr>
          <a:xfrm>
            <a:off x="8198100" y="5884648"/>
            <a:ext cx="357183" cy="237525"/>
            <a:chOff x="8621139" y="1926680"/>
            <a:chExt cx="357183" cy="237525"/>
          </a:xfrm>
        </p:grpSpPr>
        <p:sp>
          <p:nvSpPr>
            <p:cNvPr id="259" name="Google Shape;259;p12"/>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0" name="Google Shape;260;p12"/>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1" name="Google Shape;261;p12"/>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2" name="Google Shape;262;p12"/>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3" name="Google Shape;263;p12"/>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4" name="Google Shape;264;p12"/>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5" name="Google Shape;265;p12"/>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6" name="Google Shape;266;p12"/>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67" name="Google Shape;267;p12"/>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268" name="Google Shape;268;p12" descr="A picture containing text&#10;&#10;Description automatically generated"/>
          <p:cNvPicPr preferRelativeResize="0"/>
          <p:nvPr/>
        </p:nvPicPr>
        <p:blipFill rotWithShape="1">
          <a:blip r:embed="rId4">
            <a:alphaModFix/>
          </a:blip>
          <a:srcRect l="31937" t="96625"/>
          <a:stretch/>
        </p:blipFill>
        <p:spPr>
          <a:xfrm>
            <a:off x="1981200" y="6642467"/>
            <a:ext cx="4149090" cy="2057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43"/>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B310F123-6790-2CCB-E55F-385FAE2D2C3B}"/>
              </a:ext>
            </a:extLst>
          </p:cNvPr>
          <p:cNvPicPr>
            <a:picLocks noChangeAspect="1"/>
          </p:cNvPicPr>
          <p:nvPr/>
        </p:nvPicPr>
        <p:blipFill>
          <a:blip r:embed="rId4"/>
          <a:stretch>
            <a:fillRect/>
          </a:stretch>
        </p:blipFill>
        <p:spPr>
          <a:xfrm>
            <a:off x="4405392" y="2243195"/>
            <a:ext cx="4998203" cy="4998203"/>
          </a:xfrm>
          <a:prstGeom prst="rect">
            <a:avLst/>
          </a:prstGeom>
        </p:spPr>
      </p:pic>
      <p:pic>
        <p:nvPicPr>
          <p:cNvPr id="345" name="Google Shape;345;p14"/>
          <p:cNvPicPr preferRelativeResize="0">
            <a:picLocks noGrp="1"/>
          </p:cNvPicPr>
          <p:nvPr>
            <p:ph type="body" idx="1"/>
          </p:nvPr>
        </p:nvPicPr>
        <p:blipFill rotWithShape="1">
          <a:blip r:embed="rId5">
            <a:alphaModFix/>
          </a:blip>
          <a:srcRect/>
          <a:stretch/>
        </p:blipFill>
        <p:spPr>
          <a:xfrm>
            <a:off x="1333871" y="-456457"/>
            <a:ext cx="3656857" cy="7313715"/>
          </a:xfrm>
          <a:prstGeom prst="rect">
            <a:avLst/>
          </a:prstGeom>
          <a:noFill/>
          <a:ln>
            <a:noFill/>
          </a:ln>
        </p:spPr>
      </p:pic>
      <p:pic>
        <p:nvPicPr>
          <p:cNvPr id="346" name="Google Shape;346;p14" descr="A map of the world&#10;&#10;Description automatically generated with medium confidence"/>
          <p:cNvPicPr preferRelativeResize="0"/>
          <p:nvPr/>
        </p:nvPicPr>
        <p:blipFill rotWithShape="1">
          <a:blip r:embed="rId6">
            <a:alphaModFix/>
          </a:blip>
          <a:srcRect l="12213" t="52174" r="75033" b="39126"/>
          <a:stretch/>
        </p:blipFill>
        <p:spPr>
          <a:xfrm>
            <a:off x="0" y="4724400"/>
            <a:ext cx="1295400" cy="609600"/>
          </a:xfrm>
          <a:prstGeom prst="rect">
            <a:avLst/>
          </a:prstGeom>
          <a:noFill/>
          <a:ln>
            <a:noFill/>
          </a:ln>
        </p:spPr>
      </p:pic>
      <p:pic>
        <p:nvPicPr>
          <p:cNvPr id="347" name="Google Shape;347;p14" descr="A map of the world&#10;&#10;Description automatically generated with medium confidence"/>
          <p:cNvPicPr preferRelativeResize="0"/>
          <p:nvPr/>
        </p:nvPicPr>
        <p:blipFill rotWithShape="1">
          <a:blip r:embed="rId6">
            <a:alphaModFix/>
          </a:blip>
          <a:srcRect l="36973" t="26078" r="50271" b="53262"/>
          <a:stretch/>
        </p:blipFill>
        <p:spPr>
          <a:xfrm>
            <a:off x="0" y="1752600"/>
            <a:ext cx="1295400" cy="1447801"/>
          </a:xfrm>
          <a:prstGeom prst="rect">
            <a:avLst/>
          </a:prstGeom>
          <a:noFill/>
          <a:ln>
            <a:noFill/>
          </a:ln>
        </p:spPr>
      </p:pic>
      <p:cxnSp>
        <p:nvCxnSpPr>
          <p:cNvPr id="348" name="Google Shape;348;p14"/>
          <p:cNvCxnSpPr/>
          <p:nvPr/>
        </p:nvCxnSpPr>
        <p:spPr>
          <a:xfrm>
            <a:off x="2286000" y="1066800"/>
            <a:ext cx="762000" cy="0"/>
          </a:xfrm>
          <a:prstGeom prst="straightConnector1">
            <a:avLst/>
          </a:prstGeom>
          <a:noFill/>
          <a:ln w="9525" cap="flat" cmpd="sng">
            <a:solidFill>
              <a:srgbClr val="4A7DBA"/>
            </a:solidFill>
            <a:prstDash val="solid"/>
            <a:round/>
            <a:headEnd type="triangle" w="med" len="med"/>
            <a:tailEnd type="triangle" w="med" len="med"/>
          </a:ln>
        </p:spPr>
      </p:cxnSp>
      <p:sp>
        <p:nvSpPr>
          <p:cNvPr id="350" name="Google Shape;350;p14"/>
          <p:cNvSpPr txBox="1"/>
          <p:nvPr/>
        </p:nvSpPr>
        <p:spPr>
          <a:xfrm>
            <a:off x="5029200" y="-1"/>
            <a:ext cx="4114800" cy="3657595"/>
          </a:xfrm>
          <a:prstGeom prst="rect">
            <a:avLst/>
          </a:prstGeom>
          <a:noFill/>
          <a:ln>
            <a:noFill/>
          </a:ln>
        </p:spPr>
        <p:txBody>
          <a:bodyPr spcFirstLastPara="1" wrap="square" lIns="91425" tIns="45700" rIns="91425" bIns="45700" anchor="ctr" anchorCtr="0">
            <a:normAutofit fontScale="90000" lnSpcReduction="10000"/>
          </a:bodyPr>
          <a:lstStyle/>
          <a:p>
            <a:pPr marL="0" marR="0" lvl="0" indent="0" algn="ctr" rtl="0">
              <a:spcBef>
                <a:spcPts val="0"/>
              </a:spcBef>
              <a:spcAft>
                <a:spcPts val="0"/>
              </a:spcAft>
              <a:buClr>
                <a:schemeClr val="dk1"/>
              </a:buClr>
              <a:buSzPct val="100000"/>
              <a:buFont typeface="Calibri"/>
              <a:buNone/>
            </a:pPr>
            <a:r>
              <a:rPr lang="en-US" sz="4400" dirty="0">
                <a:solidFill>
                  <a:schemeClr val="dk1"/>
                </a:solidFill>
                <a:latin typeface="Calibri"/>
                <a:ea typeface="Calibri"/>
                <a:cs typeface="Calibri"/>
                <a:sym typeface="Calibri"/>
              </a:rPr>
              <a:t>Regrowth after disturbance and equilibrium carbon content are replicated by the models</a:t>
            </a:r>
            <a:endParaRPr dirty="0"/>
          </a:p>
        </p:txBody>
      </p:sp>
      <p:cxnSp>
        <p:nvCxnSpPr>
          <p:cNvPr id="351" name="Google Shape;351;p14"/>
          <p:cNvCxnSpPr/>
          <p:nvPr/>
        </p:nvCxnSpPr>
        <p:spPr>
          <a:xfrm>
            <a:off x="4343400" y="1219200"/>
            <a:ext cx="0" cy="533400"/>
          </a:xfrm>
          <a:prstGeom prst="straightConnector1">
            <a:avLst/>
          </a:prstGeom>
          <a:noFill/>
          <a:ln w="9525" cap="flat" cmpd="sng">
            <a:solidFill>
              <a:srgbClr val="4A7DBA"/>
            </a:solidFill>
            <a:prstDash val="solid"/>
            <a:round/>
            <a:headEnd type="triangle" w="med" len="med"/>
            <a:tailEnd type="triangle" w="med" len="med"/>
          </a:ln>
        </p:spPr>
      </p:cxnSp>
      <p:sp>
        <p:nvSpPr>
          <p:cNvPr id="2" name="TextBox 1">
            <a:extLst>
              <a:ext uri="{FF2B5EF4-FFF2-40B4-BE49-F238E27FC236}">
                <a16:creationId xmlns:a16="http://schemas.microsoft.com/office/drawing/2014/main" id="{B7DD4F7A-94A5-1833-57EC-6821AEACC8C5}"/>
              </a:ext>
            </a:extLst>
          </p:cNvPr>
          <p:cNvSpPr txBox="1"/>
          <p:nvPr/>
        </p:nvSpPr>
        <p:spPr>
          <a:xfrm>
            <a:off x="-65903" y="6500601"/>
            <a:ext cx="2076209" cy="415498"/>
          </a:xfrm>
          <a:prstGeom prst="rect">
            <a:avLst/>
          </a:prstGeom>
          <a:noFill/>
        </p:spPr>
        <p:txBody>
          <a:bodyPr wrap="none" rtlCol="0">
            <a:spAutoFit/>
          </a:bodyPr>
          <a:lstStyle/>
          <a:p>
            <a:r>
              <a:rPr lang="en-US" sz="700" dirty="0" err="1"/>
              <a:t>Teobaldelli</a:t>
            </a:r>
            <a:r>
              <a:rPr lang="en-US" sz="700" dirty="0"/>
              <a:t> et al</a:t>
            </a:r>
            <a:r>
              <a:rPr lang="sv-SE" sz="700" dirty="0"/>
              <a:t>., 2006 </a:t>
            </a:r>
            <a:r>
              <a:rPr lang="en-GB" sz="700" i="1" dirty="0">
                <a:effectLst/>
              </a:rPr>
              <a:t>For </a:t>
            </a:r>
            <a:r>
              <a:rPr lang="en-GB" sz="700" i="1" dirty="0" err="1">
                <a:effectLst/>
              </a:rPr>
              <a:t>Ecol</a:t>
            </a:r>
            <a:r>
              <a:rPr lang="en-GB" sz="700" i="1" dirty="0">
                <a:effectLst/>
              </a:rPr>
              <a:t> &amp; </a:t>
            </a:r>
            <a:r>
              <a:rPr lang="en-GB" sz="700" i="1" dirty="0" err="1">
                <a:effectLst/>
              </a:rPr>
              <a:t>Mgm</a:t>
            </a:r>
            <a:r>
              <a:rPr lang="en-GB" sz="700" i="1" dirty="0">
                <a:effectLst/>
              </a:rPr>
              <a:t>;</a:t>
            </a:r>
            <a:r>
              <a:rPr lang="en-US" sz="700" i="1" dirty="0">
                <a:effectLst/>
              </a:rPr>
              <a:t> </a:t>
            </a:r>
          </a:p>
          <a:p>
            <a:r>
              <a:rPr lang="en-US" sz="700" dirty="0" err="1"/>
              <a:t>Poorter</a:t>
            </a:r>
            <a:r>
              <a:rPr lang="en-US" sz="700" dirty="0"/>
              <a:t> et al., 2016</a:t>
            </a:r>
            <a:r>
              <a:rPr lang="en-GB" sz="700" i="1" dirty="0">
                <a:effectLst/>
              </a:rPr>
              <a:t> Nature;</a:t>
            </a:r>
            <a:r>
              <a:rPr lang="en-US" sz="700" i="1" dirty="0"/>
              <a:t> </a:t>
            </a:r>
          </a:p>
          <a:p>
            <a:r>
              <a:rPr lang="en-GB" sz="700" dirty="0" err="1">
                <a:effectLst/>
                <a:latin typeface="Arial" panose="020B0604020202020204" pitchFamily="34" charset="0"/>
              </a:rPr>
              <a:t>Tomppo</a:t>
            </a:r>
            <a:r>
              <a:rPr lang="en-US" sz="700" dirty="0">
                <a:effectLst/>
                <a:latin typeface="Arial" panose="020B0604020202020204" pitchFamily="34" charset="0"/>
              </a:rPr>
              <a:t> et al., 2011. </a:t>
            </a:r>
            <a:r>
              <a:rPr lang="en-GB" sz="700" i="1" dirty="0">
                <a:effectLst/>
                <a:latin typeface="Arial" panose="020B0604020202020204" pitchFamily="34" charset="0"/>
              </a:rPr>
              <a:t>Nat. For Invent. of Finland</a:t>
            </a:r>
            <a:endParaRPr lang="en-US" sz="700" i="1" dirty="0"/>
          </a:p>
        </p:txBody>
      </p:sp>
      <p:pic>
        <p:nvPicPr>
          <p:cNvPr id="4" name="Picture 3" descr="Text, letter&#10;&#10;Description automatically generated">
            <a:extLst>
              <a:ext uri="{FF2B5EF4-FFF2-40B4-BE49-F238E27FC236}">
                <a16:creationId xmlns:a16="http://schemas.microsoft.com/office/drawing/2014/main" id="{EA82508C-39F1-4F2B-0C2C-6BB3D228E39B}"/>
              </a:ext>
            </a:extLst>
          </p:cNvPr>
          <p:cNvPicPr>
            <a:picLocks noChangeAspect="1"/>
          </p:cNvPicPr>
          <p:nvPr/>
        </p:nvPicPr>
        <p:blipFill rotWithShape="1">
          <a:blip r:embed="rId7"/>
          <a:srcRect l="34243" t="35756" r="24451" b="40001"/>
          <a:stretch/>
        </p:blipFill>
        <p:spPr>
          <a:xfrm>
            <a:off x="6157885" y="5646533"/>
            <a:ext cx="2004951" cy="117667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extLst>
    <p:ext uri="{6950BFC3-D8DA-4A85-94F7-54DA5524770B}">
      <p188:commentRel xmlns:p188="http://schemas.microsoft.com/office/powerpoint/2018/8/main" r:id="rId3"/>
    </p:ext>
  </p:extLst>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356"/>
        <p:cNvGrpSpPr/>
        <p:nvPr/>
      </p:nvGrpSpPr>
      <p:grpSpPr>
        <a:xfrm>
          <a:off x="0" y="0"/>
          <a:ext cx="0" cy="0"/>
          <a:chOff x="0" y="0"/>
          <a:chExt cx="0" cy="0"/>
        </a:xfrm>
      </p:grpSpPr>
      <p:sp>
        <p:nvSpPr>
          <p:cNvPr id="357" name="Google Shape;357;p15"/>
          <p:cNvSpPr txBox="1">
            <a:spLocks noGrp="1"/>
          </p:cNvSpPr>
          <p:nvPr>
            <p:ph type="title"/>
          </p:nvPr>
        </p:nvSpPr>
        <p:spPr>
          <a:xfrm>
            <a:off x="0" y="274638"/>
            <a:ext cx="91440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a:t>The evolution of carbon content in different tree size-classes during regrowth.</a:t>
            </a:r>
            <a:endParaRPr/>
          </a:p>
        </p:txBody>
      </p:sp>
      <p:sp>
        <p:nvSpPr>
          <p:cNvPr id="359" name="Google Shape;359;p15"/>
          <p:cNvSpPr txBox="1"/>
          <p:nvPr/>
        </p:nvSpPr>
        <p:spPr>
          <a:xfrm>
            <a:off x="3886200" y="2819400"/>
            <a:ext cx="306369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LPJ-GUESS Finish site</a:t>
            </a:r>
            <a:endParaRPr/>
          </a:p>
        </p:txBody>
      </p:sp>
      <p:pic>
        <p:nvPicPr>
          <p:cNvPr id="3" name="Picture 2">
            <a:extLst>
              <a:ext uri="{FF2B5EF4-FFF2-40B4-BE49-F238E27FC236}">
                <a16:creationId xmlns:a16="http://schemas.microsoft.com/office/drawing/2014/main" id="{040E4B2A-69B2-DA80-BA96-2B2950A594AF}"/>
              </a:ext>
            </a:extLst>
          </p:cNvPr>
          <p:cNvPicPr>
            <a:picLocks noChangeAspect="1"/>
          </p:cNvPicPr>
          <p:nvPr/>
        </p:nvPicPr>
        <p:blipFill>
          <a:blip r:embed="rId3"/>
          <a:stretch>
            <a:fillRect/>
          </a:stretch>
        </p:blipFill>
        <p:spPr>
          <a:xfrm>
            <a:off x="2305050" y="2416810"/>
            <a:ext cx="4876800" cy="28702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64"/>
        <p:cNvGrpSpPr/>
        <p:nvPr/>
      </p:nvGrpSpPr>
      <p:grpSpPr>
        <a:xfrm>
          <a:off x="0" y="0"/>
          <a:ext cx="0" cy="0"/>
          <a:chOff x="0" y="0"/>
          <a:chExt cx="0" cy="0"/>
        </a:xfrm>
      </p:grpSpPr>
      <p:pic>
        <p:nvPicPr>
          <p:cNvPr id="5" name="Picture 4" descr="Diagram&#10;&#10;Description automatically generated with medium confidence">
            <a:extLst>
              <a:ext uri="{FF2B5EF4-FFF2-40B4-BE49-F238E27FC236}">
                <a16:creationId xmlns:a16="http://schemas.microsoft.com/office/drawing/2014/main" id="{9B69712E-1FA4-FC37-EA06-690BA4CF0925}"/>
              </a:ext>
            </a:extLst>
          </p:cNvPr>
          <p:cNvPicPr>
            <a:picLocks noChangeAspect="1"/>
          </p:cNvPicPr>
          <p:nvPr/>
        </p:nvPicPr>
        <p:blipFill>
          <a:blip r:embed="rId3"/>
          <a:stretch>
            <a:fillRect/>
          </a:stretch>
        </p:blipFill>
        <p:spPr>
          <a:xfrm>
            <a:off x="3623175" y="1900148"/>
            <a:ext cx="6605141" cy="6605141"/>
          </a:xfrm>
          <a:prstGeom prst="rect">
            <a:avLst/>
          </a:prstGeom>
        </p:spPr>
      </p:pic>
      <p:pic>
        <p:nvPicPr>
          <p:cNvPr id="4" name="Picture 3" descr="Graphical user interface, chart, scatter chart&#10;&#10;Description automatically generated">
            <a:extLst>
              <a:ext uri="{FF2B5EF4-FFF2-40B4-BE49-F238E27FC236}">
                <a16:creationId xmlns:a16="http://schemas.microsoft.com/office/drawing/2014/main" id="{A02B7352-B8D0-68C8-DD10-6A17859427A8}"/>
              </a:ext>
            </a:extLst>
          </p:cNvPr>
          <p:cNvPicPr>
            <a:picLocks noChangeAspect="1"/>
          </p:cNvPicPr>
          <p:nvPr/>
        </p:nvPicPr>
        <p:blipFill>
          <a:blip r:embed="rId4"/>
          <a:stretch>
            <a:fillRect/>
          </a:stretch>
        </p:blipFill>
        <p:spPr>
          <a:xfrm>
            <a:off x="-25772" y="813354"/>
            <a:ext cx="5687317" cy="5862853"/>
          </a:xfrm>
          <a:prstGeom prst="rect">
            <a:avLst/>
          </a:prstGeom>
        </p:spPr>
      </p:pic>
      <p:sp>
        <p:nvSpPr>
          <p:cNvPr id="365" name="Google Shape;365;p16"/>
          <p:cNvSpPr txBox="1"/>
          <p:nvPr/>
        </p:nvSpPr>
        <p:spPr>
          <a:xfrm>
            <a:off x="2319620" y="6543375"/>
            <a:ext cx="1203086" cy="323165"/>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500" dirty="0" err="1">
                <a:solidFill>
                  <a:schemeClr val="dk1"/>
                </a:solidFill>
                <a:latin typeface="Calibri"/>
                <a:ea typeface="Calibri"/>
                <a:cs typeface="Calibri"/>
                <a:sym typeface="Calibri"/>
              </a:rPr>
              <a:t>dbh-sizeclass</a:t>
            </a:r>
            <a:endParaRPr sz="1500" dirty="0">
              <a:solidFill>
                <a:schemeClr val="dk1"/>
              </a:solidFill>
              <a:latin typeface="Calibri"/>
              <a:ea typeface="Calibri"/>
              <a:cs typeface="Calibri"/>
              <a:sym typeface="Calibri"/>
            </a:endParaRPr>
          </a:p>
        </p:txBody>
      </p:sp>
      <p:sp>
        <p:nvSpPr>
          <p:cNvPr id="367" name="Google Shape;367;p16"/>
          <p:cNvSpPr txBox="1">
            <a:spLocks noGrp="1"/>
          </p:cNvSpPr>
          <p:nvPr>
            <p:ph type="title"/>
          </p:nvPr>
        </p:nvSpPr>
        <p:spPr>
          <a:xfrm>
            <a:off x="0" y="77490"/>
            <a:ext cx="91440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dirty="0"/>
              <a:t>Models replicate stem number and carbon content per size class reasonably well.</a:t>
            </a:r>
            <a:endParaRPr dirty="0"/>
          </a:p>
        </p:txBody>
      </p:sp>
      <p:cxnSp>
        <p:nvCxnSpPr>
          <p:cNvPr id="370" name="Google Shape;370;p16"/>
          <p:cNvCxnSpPr/>
          <p:nvPr/>
        </p:nvCxnSpPr>
        <p:spPr>
          <a:xfrm>
            <a:off x="5932344" y="2970098"/>
            <a:ext cx="3200400" cy="22096"/>
          </a:xfrm>
          <a:prstGeom prst="straightConnector1">
            <a:avLst/>
          </a:prstGeom>
          <a:noFill/>
          <a:ln w="9525" cap="flat" cmpd="sng">
            <a:solidFill>
              <a:srgbClr val="4A7DBA"/>
            </a:solidFill>
            <a:prstDash val="solid"/>
            <a:round/>
            <a:headEnd type="none" w="sm" len="sm"/>
            <a:tailEnd type="none" w="sm" len="sm"/>
          </a:ln>
        </p:spPr>
      </p:cxnSp>
      <p:sp>
        <p:nvSpPr>
          <p:cNvPr id="371" name="Google Shape;371;p16"/>
          <p:cNvSpPr txBox="1"/>
          <p:nvPr/>
        </p:nvSpPr>
        <p:spPr>
          <a:xfrm>
            <a:off x="5932344" y="2970098"/>
            <a:ext cx="53412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&lt;10</a:t>
            </a:r>
            <a:endParaRPr/>
          </a:p>
        </p:txBody>
      </p:sp>
      <p:sp>
        <p:nvSpPr>
          <p:cNvPr id="372" name="Google Shape;372;p16"/>
          <p:cNvSpPr txBox="1"/>
          <p:nvPr/>
        </p:nvSpPr>
        <p:spPr>
          <a:xfrm>
            <a:off x="7697354" y="2984936"/>
            <a:ext cx="111601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151 -200  </a:t>
            </a:r>
            <a:endParaRPr/>
          </a:p>
        </p:txBody>
      </p:sp>
      <p:sp>
        <p:nvSpPr>
          <p:cNvPr id="373" name="Google Shape;373;p16"/>
          <p:cNvSpPr txBox="1"/>
          <p:nvPr/>
        </p:nvSpPr>
        <p:spPr>
          <a:xfrm>
            <a:off x="6723263" y="2977677"/>
            <a:ext cx="72327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51-60</a:t>
            </a:r>
            <a:endParaRPr/>
          </a:p>
        </p:txBody>
      </p:sp>
      <p:pic>
        <p:nvPicPr>
          <p:cNvPr id="374" name="Google Shape;374;p16" descr="Deciduous tree with solid fill"/>
          <p:cNvPicPr preferRelativeResize="0"/>
          <p:nvPr/>
        </p:nvPicPr>
        <p:blipFill rotWithShape="1">
          <a:blip r:embed="rId5">
            <a:alphaModFix/>
          </a:blip>
          <a:srcRect/>
          <a:stretch/>
        </p:blipFill>
        <p:spPr>
          <a:xfrm>
            <a:off x="6387694" y="1918833"/>
            <a:ext cx="1058843" cy="1058843"/>
          </a:xfrm>
          <a:prstGeom prst="rect">
            <a:avLst/>
          </a:prstGeom>
          <a:noFill/>
          <a:ln>
            <a:noFill/>
          </a:ln>
        </p:spPr>
      </p:pic>
      <p:pic>
        <p:nvPicPr>
          <p:cNvPr id="375" name="Google Shape;375;p16" descr="Deciduous tree outline"/>
          <p:cNvPicPr preferRelativeResize="0"/>
          <p:nvPr/>
        </p:nvPicPr>
        <p:blipFill rotWithShape="1">
          <a:blip r:embed="rId6">
            <a:alphaModFix/>
          </a:blip>
          <a:srcRect/>
          <a:stretch/>
        </p:blipFill>
        <p:spPr>
          <a:xfrm>
            <a:off x="7398403" y="1308010"/>
            <a:ext cx="1763014" cy="1763014"/>
          </a:xfrm>
          <a:prstGeom prst="rect">
            <a:avLst/>
          </a:prstGeom>
          <a:noFill/>
          <a:ln>
            <a:noFill/>
          </a:ln>
        </p:spPr>
      </p:pic>
      <p:pic>
        <p:nvPicPr>
          <p:cNvPr id="376" name="Google Shape;376;p16" descr="Deciduous tree outline"/>
          <p:cNvPicPr preferRelativeResize="0"/>
          <p:nvPr/>
        </p:nvPicPr>
        <p:blipFill rotWithShape="1">
          <a:blip r:embed="rId6">
            <a:alphaModFix/>
          </a:blip>
          <a:srcRect/>
          <a:stretch/>
        </p:blipFill>
        <p:spPr>
          <a:xfrm>
            <a:off x="6609217" y="1655281"/>
            <a:ext cx="1314817" cy="1314817"/>
          </a:xfrm>
          <a:prstGeom prst="rect">
            <a:avLst/>
          </a:prstGeom>
          <a:noFill/>
          <a:ln>
            <a:noFill/>
          </a:ln>
        </p:spPr>
      </p:pic>
      <p:pic>
        <p:nvPicPr>
          <p:cNvPr id="377" name="Google Shape;377;p16" descr="Deciduous tree outline"/>
          <p:cNvPicPr preferRelativeResize="0"/>
          <p:nvPr/>
        </p:nvPicPr>
        <p:blipFill rotWithShape="1">
          <a:blip r:embed="rId6">
            <a:alphaModFix/>
          </a:blip>
          <a:srcRect/>
          <a:stretch/>
        </p:blipFill>
        <p:spPr>
          <a:xfrm>
            <a:off x="5595526" y="2516631"/>
            <a:ext cx="489644" cy="489644"/>
          </a:xfrm>
          <a:prstGeom prst="rect">
            <a:avLst/>
          </a:prstGeom>
          <a:noFill/>
          <a:ln>
            <a:noFill/>
          </a:ln>
        </p:spPr>
      </p:pic>
      <p:pic>
        <p:nvPicPr>
          <p:cNvPr id="378" name="Google Shape;378;p16" descr="Deciduous tree with solid fill"/>
          <p:cNvPicPr preferRelativeResize="0"/>
          <p:nvPr/>
        </p:nvPicPr>
        <p:blipFill rotWithShape="1">
          <a:blip r:embed="rId5">
            <a:alphaModFix/>
          </a:blip>
          <a:srcRect/>
          <a:stretch/>
        </p:blipFill>
        <p:spPr>
          <a:xfrm>
            <a:off x="5837401" y="2504224"/>
            <a:ext cx="511286" cy="511286"/>
          </a:xfrm>
          <a:prstGeom prst="rect">
            <a:avLst/>
          </a:prstGeom>
          <a:noFill/>
          <a:ln>
            <a:noFill/>
          </a:ln>
        </p:spPr>
      </p:pic>
      <p:pic>
        <p:nvPicPr>
          <p:cNvPr id="379" name="Google Shape;379;p16" descr="Deciduous tree outline"/>
          <p:cNvPicPr preferRelativeResize="0"/>
          <p:nvPr/>
        </p:nvPicPr>
        <p:blipFill rotWithShape="1">
          <a:blip r:embed="rId6">
            <a:alphaModFix/>
          </a:blip>
          <a:srcRect/>
          <a:stretch/>
        </p:blipFill>
        <p:spPr>
          <a:xfrm>
            <a:off x="5976822" y="2524192"/>
            <a:ext cx="489644" cy="489644"/>
          </a:xfrm>
          <a:prstGeom prst="rect">
            <a:avLst/>
          </a:prstGeom>
          <a:noFill/>
          <a:ln>
            <a:noFill/>
          </a:ln>
        </p:spPr>
      </p:pic>
      <p:pic>
        <p:nvPicPr>
          <p:cNvPr id="380" name="Google Shape;380;p16" descr="Deciduous tree outline"/>
          <p:cNvPicPr preferRelativeResize="0"/>
          <p:nvPr/>
        </p:nvPicPr>
        <p:blipFill rotWithShape="1">
          <a:blip r:embed="rId6">
            <a:alphaModFix/>
          </a:blip>
          <a:srcRect/>
          <a:stretch/>
        </p:blipFill>
        <p:spPr>
          <a:xfrm>
            <a:off x="6118992" y="2524191"/>
            <a:ext cx="489644" cy="489644"/>
          </a:xfrm>
          <a:prstGeom prst="rect">
            <a:avLst/>
          </a:prstGeom>
          <a:noFill/>
          <a:ln>
            <a:noFill/>
          </a:ln>
        </p:spPr>
      </p:pic>
      <p:pic>
        <p:nvPicPr>
          <p:cNvPr id="381" name="Google Shape;381;p16" descr="Deciduous tree outline"/>
          <p:cNvPicPr preferRelativeResize="0"/>
          <p:nvPr/>
        </p:nvPicPr>
        <p:blipFill rotWithShape="1">
          <a:blip r:embed="rId6">
            <a:alphaModFix/>
          </a:blip>
          <a:srcRect/>
          <a:stretch/>
        </p:blipFill>
        <p:spPr>
          <a:xfrm>
            <a:off x="5695367" y="2502550"/>
            <a:ext cx="489644" cy="489644"/>
          </a:xfrm>
          <a:prstGeom prst="rect">
            <a:avLst/>
          </a:prstGeom>
          <a:noFill/>
          <a:ln>
            <a:noFill/>
          </a:ln>
        </p:spPr>
      </p:pic>
      <p:sp>
        <p:nvSpPr>
          <p:cNvPr id="382" name="Google Shape;382;p16"/>
          <p:cNvSpPr txBox="1"/>
          <p:nvPr/>
        </p:nvSpPr>
        <p:spPr>
          <a:xfrm>
            <a:off x="6925746" y="3355008"/>
            <a:ext cx="1061509"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dbh-class</a:t>
            </a:r>
            <a:endParaRPr/>
          </a:p>
        </p:txBody>
      </p:sp>
      <p:sp>
        <p:nvSpPr>
          <p:cNvPr id="383" name="Google Shape;383;p16"/>
          <p:cNvSpPr/>
          <p:nvPr/>
        </p:nvSpPr>
        <p:spPr>
          <a:xfrm>
            <a:off x="5662710" y="2316542"/>
            <a:ext cx="945926" cy="1030467"/>
          </a:xfrm>
          <a:prstGeom prst="rect">
            <a:avLst/>
          </a:prstGeom>
          <a:noFill/>
          <a:ln w="25400" cap="flat" cmpd="sng">
            <a:solidFill>
              <a:srgbClr val="0C0C0C"/>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84" name="Google Shape;384;p16"/>
          <p:cNvSpPr/>
          <p:nvPr/>
        </p:nvSpPr>
        <p:spPr>
          <a:xfrm>
            <a:off x="7649220" y="1244824"/>
            <a:ext cx="1164145" cy="2102186"/>
          </a:xfrm>
          <a:prstGeom prst="rect">
            <a:avLst/>
          </a:prstGeom>
          <a:noFill/>
          <a:ln w="28575" cap="flat" cmpd="sng">
            <a:solidFill>
              <a:srgbClr val="7030A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 name="TextBox 1">
            <a:extLst>
              <a:ext uri="{FF2B5EF4-FFF2-40B4-BE49-F238E27FC236}">
                <a16:creationId xmlns:a16="http://schemas.microsoft.com/office/drawing/2014/main" id="{F8E26D99-527E-D35C-5F44-222FBF1799B4}"/>
              </a:ext>
            </a:extLst>
          </p:cNvPr>
          <p:cNvSpPr txBox="1"/>
          <p:nvPr/>
        </p:nvSpPr>
        <p:spPr>
          <a:xfrm>
            <a:off x="6363814" y="6352387"/>
            <a:ext cx="2089033" cy="461665"/>
          </a:xfrm>
          <a:prstGeom prst="rect">
            <a:avLst/>
          </a:prstGeom>
          <a:noFill/>
        </p:spPr>
        <p:txBody>
          <a:bodyPr wrap="none" rtlCol="0">
            <a:spAutoFit/>
          </a:bodyPr>
          <a:lstStyle/>
          <a:p>
            <a:r>
              <a:rPr lang="en-GB" sz="800" dirty="0" err="1">
                <a:effectLst/>
                <a:latin typeface="Arial" panose="020B0604020202020204" pitchFamily="34" charset="0"/>
              </a:rPr>
              <a:t>Peltoniemi</a:t>
            </a:r>
            <a:r>
              <a:rPr lang="en-GB" sz="800" dirty="0">
                <a:latin typeface="Arial" panose="020B0604020202020204" pitchFamily="34" charset="0"/>
              </a:rPr>
              <a:t> et al., 2011, </a:t>
            </a:r>
            <a:r>
              <a:rPr lang="en-GB" sz="800" i="1" dirty="0">
                <a:effectLst/>
                <a:latin typeface="Arial" panose="020B0604020202020204" pitchFamily="34" charset="0"/>
              </a:rPr>
              <a:t>For </a:t>
            </a:r>
            <a:r>
              <a:rPr lang="en-GB" sz="800" i="1" dirty="0" err="1">
                <a:effectLst/>
                <a:latin typeface="Arial" panose="020B0604020202020204" pitchFamily="34" charset="0"/>
              </a:rPr>
              <a:t>Ecol</a:t>
            </a:r>
            <a:r>
              <a:rPr lang="en-GB" sz="800" i="1" dirty="0">
                <a:effectLst/>
                <a:latin typeface="Arial" panose="020B0604020202020204" pitchFamily="34" charset="0"/>
              </a:rPr>
              <a:t> &amp; </a:t>
            </a:r>
            <a:r>
              <a:rPr lang="en-GB" sz="800" i="1" dirty="0" err="1">
                <a:effectLst/>
                <a:latin typeface="Arial" panose="020B0604020202020204" pitchFamily="34" charset="0"/>
              </a:rPr>
              <a:t>Mgmt</a:t>
            </a:r>
            <a:r>
              <a:rPr lang="en-GB" sz="800" i="1" dirty="0">
                <a:effectLst/>
                <a:latin typeface="Arial" panose="020B0604020202020204" pitchFamily="34" charset="0"/>
              </a:rPr>
              <a:t>,</a:t>
            </a:r>
            <a:r>
              <a:rPr lang="en-GB" sz="800" dirty="0">
                <a:effectLst/>
                <a:latin typeface="Arial" panose="020B0604020202020204" pitchFamily="34" charset="0"/>
              </a:rPr>
              <a:t> </a:t>
            </a:r>
          </a:p>
          <a:p>
            <a:r>
              <a:rPr lang="en-GB" sz="800" dirty="0">
                <a:effectLst/>
                <a:latin typeface="Arial" panose="020B0604020202020204" pitchFamily="34" charset="0"/>
              </a:rPr>
              <a:t>Condit  et al.2019, </a:t>
            </a:r>
            <a:r>
              <a:rPr lang="en-GB" sz="800" i="1" dirty="0">
                <a:effectLst/>
                <a:latin typeface="Arial" panose="020B0604020202020204" pitchFamily="34" charset="0"/>
              </a:rPr>
              <a:t>Dryad; </a:t>
            </a:r>
          </a:p>
          <a:p>
            <a:r>
              <a:rPr lang="en-GB" sz="800" i="1" dirty="0" err="1">
                <a:effectLst/>
                <a:latin typeface="Arial" panose="020B0604020202020204" pitchFamily="34" charset="0"/>
              </a:rPr>
              <a:t>Brziezki</a:t>
            </a:r>
            <a:r>
              <a:rPr lang="en-GB" sz="800" i="1" dirty="0">
                <a:effectLst/>
                <a:latin typeface="Arial" panose="020B0604020202020204" pitchFamily="34" charset="0"/>
              </a:rPr>
              <a:t> et al., 2016 </a:t>
            </a:r>
            <a:r>
              <a:rPr lang="en-GB" sz="800" dirty="0">
                <a:effectLst/>
              </a:rPr>
              <a:t>. </a:t>
            </a:r>
            <a:r>
              <a:rPr lang="en-GB" sz="800" i="1" dirty="0">
                <a:effectLst/>
              </a:rPr>
              <a:t>J Veg Science</a:t>
            </a:r>
            <a:endParaRPr lang="en-US" sz="800" i="1"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oogle Shape;133;p7">
            <a:extLst>
              <a:ext uri="{FF2B5EF4-FFF2-40B4-BE49-F238E27FC236}">
                <a16:creationId xmlns:a16="http://schemas.microsoft.com/office/drawing/2014/main" id="{F9E1D309-8924-B27D-5E97-74B24600D87C}"/>
              </a:ext>
            </a:extLst>
          </p:cNvPr>
          <p:cNvGrpSpPr/>
          <p:nvPr/>
        </p:nvGrpSpPr>
        <p:grpSpPr>
          <a:xfrm>
            <a:off x="595730" y="2473787"/>
            <a:ext cx="8110601" cy="3399950"/>
            <a:chOff x="595730" y="2473787"/>
            <a:chExt cx="8110601" cy="3399950"/>
          </a:xfrm>
        </p:grpSpPr>
        <p:cxnSp>
          <p:nvCxnSpPr>
            <p:cNvPr id="5" name="Google Shape;134;p7">
              <a:extLst>
                <a:ext uri="{FF2B5EF4-FFF2-40B4-BE49-F238E27FC236}">
                  <a16:creationId xmlns:a16="http://schemas.microsoft.com/office/drawing/2014/main" id="{A7F06365-CA4C-0268-63F4-B3B66E84BD6C}"/>
                </a:ext>
              </a:extLst>
            </p:cNvPr>
            <p:cNvCxnSpPr/>
            <p:nvPr/>
          </p:nvCxnSpPr>
          <p:spPr>
            <a:xfrm>
              <a:off x="1264920" y="5140787"/>
              <a:ext cx="5257800" cy="0"/>
            </a:xfrm>
            <a:prstGeom prst="straightConnector1">
              <a:avLst/>
            </a:prstGeom>
            <a:noFill/>
            <a:ln w="9525" cap="flat" cmpd="sng">
              <a:solidFill>
                <a:srgbClr val="4A7DBA"/>
              </a:solidFill>
              <a:prstDash val="solid"/>
              <a:round/>
              <a:headEnd type="none" w="sm" len="sm"/>
              <a:tailEnd type="triangle" w="med" len="med"/>
            </a:ln>
          </p:spPr>
        </p:cxnSp>
        <p:cxnSp>
          <p:nvCxnSpPr>
            <p:cNvPr id="6" name="Google Shape;135;p7">
              <a:extLst>
                <a:ext uri="{FF2B5EF4-FFF2-40B4-BE49-F238E27FC236}">
                  <a16:creationId xmlns:a16="http://schemas.microsoft.com/office/drawing/2014/main" id="{B6B4899E-A8B9-A5B9-52D7-6DF5B26B4CD2}"/>
                </a:ext>
              </a:extLst>
            </p:cNvPr>
            <p:cNvCxnSpPr/>
            <p:nvPr/>
          </p:nvCxnSpPr>
          <p:spPr>
            <a:xfrm rot="10800000">
              <a:off x="1417320" y="2473787"/>
              <a:ext cx="0" cy="2819400"/>
            </a:xfrm>
            <a:prstGeom prst="straightConnector1">
              <a:avLst/>
            </a:prstGeom>
            <a:noFill/>
            <a:ln w="9525" cap="flat" cmpd="sng">
              <a:solidFill>
                <a:srgbClr val="4A7DBA"/>
              </a:solidFill>
              <a:prstDash val="solid"/>
              <a:round/>
              <a:headEnd type="none" w="sm" len="sm"/>
              <a:tailEnd type="triangle" w="med" len="med"/>
            </a:ln>
          </p:spPr>
        </p:cxnSp>
        <p:sp>
          <p:nvSpPr>
            <p:cNvPr id="7" name="Google Shape;136;p7">
              <a:extLst>
                <a:ext uri="{FF2B5EF4-FFF2-40B4-BE49-F238E27FC236}">
                  <a16:creationId xmlns:a16="http://schemas.microsoft.com/office/drawing/2014/main" id="{1D0C5E28-7628-44D7-5521-1EF35ECDF6A2}"/>
                </a:ext>
              </a:extLst>
            </p:cNvPr>
            <p:cNvSpPr/>
            <p:nvPr/>
          </p:nvSpPr>
          <p:spPr>
            <a:xfrm>
              <a:off x="1592580" y="3581400"/>
              <a:ext cx="4857750" cy="1544147"/>
            </a:xfrm>
            <a:custGeom>
              <a:avLst/>
              <a:gdLst/>
              <a:ahLst/>
              <a:cxnLst/>
              <a:rect l="l" t="t" r="r" b="b"/>
              <a:pathLst>
                <a:path w="4857750" h="1544147" extrusionOk="0">
                  <a:moveTo>
                    <a:pt x="0" y="1544147"/>
                  </a:moveTo>
                  <a:cubicBezTo>
                    <a:pt x="191452" y="1446039"/>
                    <a:pt x="382905" y="1347932"/>
                    <a:pt x="560070" y="1212677"/>
                  </a:cubicBezTo>
                  <a:cubicBezTo>
                    <a:pt x="737235" y="1077422"/>
                    <a:pt x="904875" y="905972"/>
                    <a:pt x="1062990" y="732617"/>
                  </a:cubicBezTo>
                  <a:cubicBezTo>
                    <a:pt x="1221105" y="559262"/>
                    <a:pt x="1322070" y="286847"/>
                    <a:pt x="1508760" y="172547"/>
                  </a:cubicBezTo>
                  <a:cubicBezTo>
                    <a:pt x="1695450" y="58247"/>
                    <a:pt x="1889760" y="69677"/>
                    <a:pt x="2183130" y="46817"/>
                  </a:cubicBezTo>
                  <a:cubicBezTo>
                    <a:pt x="2476500" y="23957"/>
                    <a:pt x="2973705" y="43007"/>
                    <a:pt x="3268980" y="35387"/>
                  </a:cubicBezTo>
                  <a:cubicBezTo>
                    <a:pt x="3564255" y="27767"/>
                    <a:pt x="3733800" y="-6523"/>
                    <a:pt x="3954780" y="1097"/>
                  </a:cubicBezTo>
                  <a:cubicBezTo>
                    <a:pt x="4175760" y="8717"/>
                    <a:pt x="4444365" y="77297"/>
                    <a:pt x="4594860" y="81107"/>
                  </a:cubicBezTo>
                  <a:cubicBezTo>
                    <a:pt x="4745355" y="84917"/>
                    <a:pt x="4801552" y="54437"/>
                    <a:pt x="4857750" y="23957"/>
                  </a:cubicBezTo>
                </a:path>
              </a:pathLst>
            </a:custGeom>
            <a:no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9" name="Google Shape;138;p7">
              <a:extLst>
                <a:ext uri="{FF2B5EF4-FFF2-40B4-BE49-F238E27FC236}">
                  <a16:creationId xmlns:a16="http://schemas.microsoft.com/office/drawing/2014/main" id="{FA31712F-B8EC-F05E-A08E-E0F4A4CC17A2}"/>
                </a:ext>
              </a:extLst>
            </p:cNvPr>
            <p:cNvSpPr txBox="1"/>
            <p:nvPr/>
          </p:nvSpPr>
          <p:spPr>
            <a:xfrm>
              <a:off x="2725711" y="5504405"/>
              <a:ext cx="23362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Years after disturbance</a:t>
              </a:r>
              <a:endParaRPr/>
            </a:p>
          </p:txBody>
        </p:sp>
        <p:sp>
          <p:nvSpPr>
            <p:cNvPr id="10" name="Google Shape;139;p7">
              <a:extLst>
                <a:ext uri="{FF2B5EF4-FFF2-40B4-BE49-F238E27FC236}">
                  <a16:creationId xmlns:a16="http://schemas.microsoft.com/office/drawing/2014/main" id="{7CADCF02-3ACD-E0BD-5CCF-9DD868FA48D3}"/>
                </a:ext>
              </a:extLst>
            </p:cNvPr>
            <p:cNvSpPr txBox="1"/>
            <p:nvPr/>
          </p:nvSpPr>
          <p:spPr>
            <a:xfrm>
              <a:off x="1418878" y="5144597"/>
              <a:ext cx="3016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1" name="Google Shape;140;p7">
              <a:extLst>
                <a:ext uri="{FF2B5EF4-FFF2-40B4-BE49-F238E27FC236}">
                  <a16:creationId xmlns:a16="http://schemas.microsoft.com/office/drawing/2014/main" id="{63569A39-650A-D2FB-F5B2-101D3E5F3FA9}"/>
                </a:ext>
              </a:extLst>
            </p:cNvPr>
            <p:cNvSpPr txBox="1"/>
            <p:nvPr/>
          </p:nvSpPr>
          <p:spPr>
            <a:xfrm>
              <a:off x="2657056" y="5136978"/>
              <a:ext cx="5357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100</a:t>
              </a:r>
              <a:endParaRPr/>
            </a:p>
          </p:txBody>
        </p:sp>
        <p:sp>
          <p:nvSpPr>
            <p:cNvPr id="12" name="Google Shape;141;p7">
              <a:extLst>
                <a:ext uri="{FF2B5EF4-FFF2-40B4-BE49-F238E27FC236}">
                  <a16:creationId xmlns:a16="http://schemas.microsoft.com/office/drawing/2014/main" id="{361FF37A-5A65-401A-2218-3D0210C48BC1}"/>
                </a:ext>
              </a:extLst>
            </p:cNvPr>
            <p:cNvSpPr txBox="1"/>
            <p:nvPr/>
          </p:nvSpPr>
          <p:spPr>
            <a:xfrm>
              <a:off x="5880709" y="5108521"/>
              <a:ext cx="5357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400</a:t>
              </a:r>
              <a:endParaRPr/>
            </a:p>
          </p:txBody>
        </p:sp>
        <p:sp>
          <p:nvSpPr>
            <p:cNvPr id="13" name="Google Shape;142;p7">
              <a:extLst>
                <a:ext uri="{FF2B5EF4-FFF2-40B4-BE49-F238E27FC236}">
                  <a16:creationId xmlns:a16="http://schemas.microsoft.com/office/drawing/2014/main" id="{FD1BFC9A-E6CB-F1BB-451A-6BAF0D0275BA}"/>
                </a:ext>
              </a:extLst>
            </p:cNvPr>
            <p:cNvSpPr txBox="1"/>
            <p:nvPr/>
          </p:nvSpPr>
          <p:spPr>
            <a:xfrm rot="-5400000">
              <a:off x="-175571" y="3492058"/>
              <a:ext cx="2188933"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Aboveground woody </a:t>
              </a:r>
              <a:endParaRPr dirty="0"/>
            </a:p>
            <a:p>
              <a:pPr marL="0" marR="0" lvl="0" indent="0" algn="ctr" rtl="0">
                <a:spcBef>
                  <a:spcPts val="0"/>
                </a:spcBef>
                <a:spcAft>
                  <a:spcPts val="0"/>
                </a:spcAft>
                <a:buNone/>
              </a:pPr>
              <a:r>
                <a:rPr lang="en-US" sz="1800" dirty="0">
                  <a:solidFill>
                    <a:schemeClr val="dk1"/>
                  </a:solidFill>
                  <a:latin typeface="Calibri"/>
                  <a:ea typeface="Calibri"/>
                  <a:cs typeface="Calibri"/>
                  <a:sym typeface="Calibri"/>
                </a:rPr>
                <a:t>carbon (</a:t>
              </a:r>
              <a:r>
                <a:rPr lang="en-US" sz="1800" dirty="0" err="1">
                  <a:solidFill>
                    <a:schemeClr val="dk1"/>
                  </a:solidFill>
                  <a:latin typeface="Calibri"/>
                  <a:ea typeface="Calibri"/>
                  <a:cs typeface="Calibri"/>
                  <a:sym typeface="Calibri"/>
                </a:rPr>
                <a:t>KgC</a:t>
              </a:r>
              <a:r>
                <a:rPr lang="en-US" sz="1800" dirty="0">
                  <a:solidFill>
                    <a:schemeClr val="dk1"/>
                  </a:solidFill>
                  <a:latin typeface="Calibri"/>
                  <a:ea typeface="Calibri"/>
                  <a:cs typeface="Calibri"/>
                  <a:sym typeface="Calibri"/>
                </a:rPr>
                <a:t> m</a:t>
              </a:r>
              <a:r>
                <a:rPr lang="en-US" sz="1800" baseline="30000" dirty="0">
                  <a:solidFill>
                    <a:schemeClr val="dk1"/>
                  </a:solidFill>
                  <a:latin typeface="Calibri"/>
                  <a:ea typeface="Calibri"/>
                  <a:cs typeface="Calibri"/>
                  <a:sym typeface="Calibri"/>
                </a:rPr>
                <a:t>2</a:t>
              </a:r>
              <a:r>
                <a:rPr lang="en-US" sz="1800" dirty="0">
                  <a:solidFill>
                    <a:schemeClr val="dk1"/>
                  </a:solidFill>
                  <a:latin typeface="Calibri"/>
                  <a:ea typeface="Calibri"/>
                  <a:cs typeface="Calibri"/>
                  <a:sym typeface="Calibri"/>
                </a:rPr>
                <a:t>)</a:t>
              </a:r>
              <a:endParaRPr dirty="0"/>
            </a:p>
          </p:txBody>
        </p:sp>
        <p:cxnSp>
          <p:nvCxnSpPr>
            <p:cNvPr id="14" name="Google Shape;143;p7">
              <a:extLst>
                <a:ext uri="{FF2B5EF4-FFF2-40B4-BE49-F238E27FC236}">
                  <a16:creationId xmlns:a16="http://schemas.microsoft.com/office/drawing/2014/main" id="{12FF1F0E-3EA2-43EF-D949-6E51704C631B}"/>
                </a:ext>
              </a:extLst>
            </p:cNvPr>
            <p:cNvCxnSpPr/>
            <p:nvPr/>
          </p:nvCxnSpPr>
          <p:spPr>
            <a:xfrm>
              <a:off x="6585585" y="3026484"/>
              <a:ext cx="0" cy="1066800"/>
            </a:xfrm>
            <a:prstGeom prst="straightConnector1">
              <a:avLst/>
            </a:prstGeom>
            <a:noFill/>
            <a:ln w="9525" cap="flat" cmpd="sng">
              <a:solidFill>
                <a:srgbClr val="4A7DBA"/>
              </a:solidFill>
              <a:prstDash val="solid"/>
              <a:round/>
              <a:headEnd type="triangle" w="med" len="med"/>
              <a:tailEnd type="triangle" w="med" len="med"/>
            </a:ln>
          </p:spPr>
        </p:cxnSp>
        <p:sp>
          <p:nvSpPr>
            <p:cNvPr id="16" name="Google Shape;145;p7">
              <a:extLst>
                <a:ext uri="{FF2B5EF4-FFF2-40B4-BE49-F238E27FC236}">
                  <a16:creationId xmlns:a16="http://schemas.microsoft.com/office/drawing/2014/main" id="{0DB6DE25-08EE-0952-E37F-DF91D2D105EE}"/>
                </a:ext>
              </a:extLst>
            </p:cNvPr>
            <p:cNvSpPr txBox="1"/>
            <p:nvPr/>
          </p:nvSpPr>
          <p:spPr>
            <a:xfrm>
              <a:off x="6522720" y="3258234"/>
              <a:ext cx="218361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Dynamic equilibrium </a:t>
              </a:r>
              <a:endParaRPr dirty="0"/>
            </a:p>
            <a:p>
              <a:pPr marL="0" marR="0" lvl="0" indent="0" algn="l" rtl="0">
                <a:spcBef>
                  <a:spcPts val="0"/>
                </a:spcBef>
                <a:spcAft>
                  <a:spcPts val="0"/>
                </a:spcAft>
                <a:buNone/>
              </a:pPr>
              <a:r>
                <a:rPr lang="en-US" sz="1800" dirty="0">
                  <a:solidFill>
                    <a:schemeClr val="dk1"/>
                  </a:solidFill>
                  <a:latin typeface="Calibri"/>
                  <a:ea typeface="Calibri"/>
                  <a:cs typeface="Calibri"/>
                  <a:sym typeface="Calibri"/>
                </a:rPr>
                <a:t>carbon content</a:t>
              </a:r>
              <a:endParaRPr dirty="0"/>
            </a:p>
          </p:txBody>
        </p:sp>
      </p:grpSp>
      <p:sp>
        <p:nvSpPr>
          <p:cNvPr id="17" name="Google Shape;367;p16">
            <a:extLst>
              <a:ext uri="{FF2B5EF4-FFF2-40B4-BE49-F238E27FC236}">
                <a16:creationId xmlns:a16="http://schemas.microsoft.com/office/drawing/2014/main" id="{8003551B-CF36-68F8-EFE5-22189DE7C66B}"/>
              </a:ext>
            </a:extLst>
          </p:cNvPr>
          <p:cNvSpPr txBox="1">
            <a:spLocks/>
          </p:cNvSpPr>
          <p:nvPr/>
        </p:nvSpPr>
        <p:spPr>
          <a:xfrm>
            <a:off x="0" y="77490"/>
            <a:ext cx="9144000" cy="1143000"/>
          </a:xfrm>
          <a:prstGeom prst="rect">
            <a:avLst/>
          </a:prstGeom>
          <a:noFill/>
          <a:ln>
            <a:noFill/>
          </a:ln>
        </p:spPr>
        <p:txBody>
          <a:bodyPr spcFirstLastPara="1" wrap="square" lIns="91425" tIns="45700" rIns="91425" bIns="45700" anchor="ctr" anchorCtr="0">
            <a:normAutofit fontScale="90000" lnSpcReduction="2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18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buSzPct val="100000"/>
            </a:pPr>
            <a:r>
              <a:rPr lang="en-US" dirty="0"/>
              <a:t>Do the models achieve these dynamics for the right reasons?</a:t>
            </a:r>
          </a:p>
        </p:txBody>
      </p:sp>
      <p:sp>
        <p:nvSpPr>
          <p:cNvPr id="18" name="Curved Up Arrow 17">
            <a:extLst>
              <a:ext uri="{FF2B5EF4-FFF2-40B4-BE49-F238E27FC236}">
                <a16:creationId xmlns:a16="http://schemas.microsoft.com/office/drawing/2014/main" id="{304505F7-129C-E2AC-933B-49F6E4525565}"/>
              </a:ext>
            </a:extLst>
          </p:cNvPr>
          <p:cNvSpPr/>
          <p:nvPr/>
        </p:nvSpPr>
        <p:spPr>
          <a:xfrm>
            <a:off x="4572000" y="3699803"/>
            <a:ext cx="489928" cy="942535"/>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9" name="Curved Up Arrow 18">
            <a:extLst>
              <a:ext uri="{FF2B5EF4-FFF2-40B4-BE49-F238E27FC236}">
                <a16:creationId xmlns:a16="http://schemas.microsoft.com/office/drawing/2014/main" id="{27D6DC75-49BE-F79E-8FC2-1616C9112A70}"/>
              </a:ext>
            </a:extLst>
          </p:cNvPr>
          <p:cNvSpPr/>
          <p:nvPr/>
        </p:nvSpPr>
        <p:spPr>
          <a:xfrm rot="10800000" flipH="1">
            <a:off x="4572000" y="2420203"/>
            <a:ext cx="489928" cy="942535"/>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0" name="TextBox 19">
            <a:extLst>
              <a:ext uri="{FF2B5EF4-FFF2-40B4-BE49-F238E27FC236}">
                <a16:creationId xmlns:a16="http://schemas.microsoft.com/office/drawing/2014/main" id="{80F2BA0E-82B9-E78D-EFB7-935838B6C3E4}"/>
              </a:ext>
            </a:extLst>
          </p:cNvPr>
          <p:cNvSpPr txBox="1"/>
          <p:nvPr/>
        </p:nvSpPr>
        <p:spPr>
          <a:xfrm>
            <a:off x="2911650" y="4590599"/>
            <a:ext cx="4733988" cy="553998"/>
          </a:xfrm>
          <a:prstGeom prst="rect">
            <a:avLst/>
          </a:prstGeom>
          <a:noFill/>
        </p:spPr>
        <p:txBody>
          <a:bodyPr wrap="none" rtlCol="0">
            <a:spAutoFit/>
          </a:bodyPr>
          <a:lstStyle/>
          <a:p>
            <a:r>
              <a:rPr lang="en-US" sz="3000" dirty="0"/>
              <a:t>- woody carbon (mortality) </a:t>
            </a:r>
          </a:p>
        </p:txBody>
      </p:sp>
      <p:sp>
        <p:nvSpPr>
          <p:cNvPr id="21" name="TextBox 20">
            <a:extLst>
              <a:ext uri="{FF2B5EF4-FFF2-40B4-BE49-F238E27FC236}">
                <a16:creationId xmlns:a16="http://schemas.microsoft.com/office/drawing/2014/main" id="{DE2BBF29-5F1C-8119-942C-AAF39F9FA4C8}"/>
              </a:ext>
            </a:extLst>
          </p:cNvPr>
          <p:cNvSpPr txBox="1"/>
          <p:nvPr/>
        </p:nvSpPr>
        <p:spPr>
          <a:xfrm>
            <a:off x="2999486" y="1794751"/>
            <a:ext cx="4530407" cy="553998"/>
          </a:xfrm>
          <a:prstGeom prst="rect">
            <a:avLst/>
          </a:prstGeom>
          <a:noFill/>
        </p:spPr>
        <p:txBody>
          <a:bodyPr wrap="none" rtlCol="0">
            <a:spAutoFit/>
          </a:bodyPr>
          <a:lstStyle/>
          <a:p>
            <a:r>
              <a:rPr lang="en-US" sz="3000" dirty="0"/>
              <a:t>+ woody carbon (growth) </a:t>
            </a:r>
          </a:p>
        </p:txBody>
      </p:sp>
      <p:pic>
        <p:nvPicPr>
          <p:cNvPr id="3" name="Picture 2" descr="Chart, scatter chart&#10;&#10;Description automatically generated">
            <a:extLst>
              <a:ext uri="{FF2B5EF4-FFF2-40B4-BE49-F238E27FC236}">
                <a16:creationId xmlns:a16="http://schemas.microsoft.com/office/drawing/2014/main" id="{7C344739-1F85-EE30-0839-B82466868ACD}"/>
              </a:ext>
            </a:extLst>
          </p:cNvPr>
          <p:cNvPicPr>
            <a:picLocks noChangeAspect="1"/>
          </p:cNvPicPr>
          <p:nvPr/>
        </p:nvPicPr>
        <p:blipFill>
          <a:blip r:embed="rId3"/>
          <a:stretch>
            <a:fillRect/>
          </a:stretch>
        </p:blipFill>
        <p:spPr>
          <a:xfrm>
            <a:off x="3048000" y="1905000"/>
            <a:ext cx="3048000" cy="3048000"/>
          </a:xfrm>
          <a:prstGeom prst="rect">
            <a:avLst/>
          </a:prstGeom>
        </p:spPr>
      </p:pic>
      <p:pic>
        <p:nvPicPr>
          <p:cNvPr id="15" name="Picture 14" descr="Chart, scatter chart&#10;&#10;Description automatically generated">
            <a:extLst>
              <a:ext uri="{FF2B5EF4-FFF2-40B4-BE49-F238E27FC236}">
                <a16:creationId xmlns:a16="http://schemas.microsoft.com/office/drawing/2014/main" id="{29D5463A-07E5-D24B-96DF-F53147CA7D0F}"/>
              </a:ext>
            </a:extLst>
          </p:cNvPr>
          <p:cNvPicPr>
            <a:picLocks noChangeAspect="1"/>
          </p:cNvPicPr>
          <p:nvPr/>
        </p:nvPicPr>
        <p:blipFill>
          <a:blip r:embed="rId4"/>
          <a:stretch>
            <a:fillRect/>
          </a:stretch>
        </p:blipFill>
        <p:spPr>
          <a:xfrm>
            <a:off x="-295275" y="2160806"/>
            <a:ext cx="3048000" cy="3048000"/>
          </a:xfrm>
          <a:prstGeom prst="rect">
            <a:avLst/>
          </a:prstGeom>
        </p:spPr>
      </p:pic>
    </p:spTree>
    <p:extLst>
      <p:ext uri="{BB962C8B-B14F-4D97-AF65-F5344CB8AC3E}">
        <p14:creationId xmlns:p14="http://schemas.microsoft.com/office/powerpoint/2010/main" val="24925054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6" name="Picture 25" descr="Diagram&#10;&#10;Description automatically generated with medium confidence">
            <a:extLst>
              <a:ext uri="{FF2B5EF4-FFF2-40B4-BE49-F238E27FC236}">
                <a16:creationId xmlns:a16="http://schemas.microsoft.com/office/drawing/2014/main" id="{8786AD32-1C7A-B155-F38A-8C08DF59A106}"/>
              </a:ext>
            </a:extLst>
          </p:cNvPr>
          <p:cNvPicPr>
            <a:picLocks noChangeAspect="1"/>
          </p:cNvPicPr>
          <p:nvPr/>
        </p:nvPicPr>
        <p:blipFill>
          <a:blip r:embed="rId3"/>
          <a:stretch>
            <a:fillRect/>
          </a:stretch>
        </p:blipFill>
        <p:spPr>
          <a:xfrm>
            <a:off x="3933047" y="1006769"/>
            <a:ext cx="6605141" cy="6605141"/>
          </a:xfrm>
          <a:prstGeom prst="rect">
            <a:avLst/>
          </a:prstGeom>
        </p:spPr>
      </p:pic>
      <p:sp>
        <p:nvSpPr>
          <p:cNvPr id="4" name="Curved Up Arrow 3">
            <a:extLst>
              <a:ext uri="{FF2B5EF4-FFF2-40B4-BE49-F238E27FC236}">
                <a16:creationId xmlns:a16="http://schemas.microsoft.com/office/drawing/2014/main" id="{5F0C456D-C23E-B956-CBEC-293327274418}"/>
              </a:ext>
            </a:extLst>
          </p:cNvPr>
          <p:cNvSpPr/>
          <p:nvPr/>
        </p:nvSpPr>
        <p:spPr>
          <a:xfrm rot="10800000" flipH="1">
            <a:off x="686249" y="2659354"/>
            <a:ext cx="489928" cy="942535"/>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 name="TextBox 4">
            <a:extLst>
              <a:ext uri="{FF2B5EF4-FFF2-40B4-BE49-F238E27FC236}">
                <a16:creationId xmlns:a16="http://schemas.microsoft.com/office/drawing/2014/main" id="{2CAA802A-0051-9E65-C22F-CE2B044C1D0E}"/>
              </a:ext>
            </a:extLst>
          </p:cNvPr>
          <p:cNvSpPr txBox="1"/>
          <p:nvPr/>
        </p:nvSpPr>
        <p:spPr>
          <a:xfrm>
            <a:off x="0" y="1977631"/>
            <a:ext cx="1776448" cy="553998"/>
          </a:xfrm>
          <a:prstGeom prst="rect">
            <a:avLst/>
          </a:prstGeom>
          <a:noFill/>
        </p:spPr>
        <p:txBody>
          <a:bodyPr wrap="none" rtlCol="0">
            <a:spAutoFit/>
          </a:bodyPr>
          <a:lstStyle/>
          <a:p>
            <a:r>
              <a:rPr lang="en-US" sz="3000" dirty="0"/>
              <a:t>+ growth </a:t>
            </a:r>
          </a:p>
        </p:txBody>
      </p:sp>
      <p:sp>
        <p:nvSpPr>
          <p:cNvPr id="6" name="Curved Up Arrow 5">
            <a:extLst>
              <a:ext uri="{FF2B5EF4-FFF2-40B4-BE49-F238E27FC236}">
                <a16:creationId xmlns:a16="http://schemas.microsoft.com/office/drawing/2014/main" id="{4102FBDE-FAC9-1FC4-0A59-7594A6685307}"/>
              </a:ext>
            </a:extLst>
          </p:cNvPr>
          <p:cNvSpPr/>
          <p:nvPr/>
        </p:nvSpPr>
        <p:spPr>
          <a:xfrm>
            <a:off x="686249" y="3938954"/>
            <a:ext cx="489928" cy="942535"/>
          </a:xfrm>
          <a:prstGeom prst="curvedUp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 name="TextBox 6">
            <a:extLst>
              <a:ext uri="{FF2B5EF4-FFF2-40B4-BE49-F238E27FC236}">
                <a16:creationId xmlns:a16="http://schemas.microsoft.com/office/drawing/2014/main" id="{1ABD2C6A-F33A-BE76-D82F-3D16BE1B41E0}"/>
              </a:ext>
            </a:extLst>
          </p:cNvPr>
          <p:cNvSpPr txBox="1"/>
          <p:nvPr/>
        </p:nvSpPr>
        <p:spPr>
          <a:xfrm>
            <a:off x="-87836" y="4773479"/>
            <a:ext cx="2087431" cy="553998"/>
          </a:xfrm>
          <a:prstGeom prst="rect">
            <a:avLst/>
          </a:prstGeom>
          <a:noFill/>
        </p:spPr>
        <p:txBody>
          <a:bodyPr wrap="none" rtlCol="0">
            <a:spAutoFit/>
          </a:bodyPr>
          <a:lstStyle/>
          <a:p>
            <a:r>
              <a:rPr lang="en-US" sz="3000" dirty="0"/>
              <a:t> - mortality </a:t>
            </a:r>
          </a:p>
        </p:txBody>
      </p:sp>
      <p:pic>
        <p:nvPicPr>
          <p:cNvPr id="10" name="Picture 9" descr="Graphical user interface, text&#10;&#10;Description automatically generated">
            <a:extLst>
              <a:ext uri="{FF2B5EF4-FFF2-40B4-BE49-F238E27FC236}">
                <a16:creationId xmlns:a16="http://schemas.microsoft.com/office/drawing/2014/main" id="{0CA573BD-DF69-9A51-87D9-D603590CDC6D}"/>
              </a:ext>
            </a:extLst>
          </p:cNvPr>
          <p:cNvPicPr>
            <a:picLocks noChangeAspect="1"/>
          </p:cNvPicPr>
          <p:nvPr/>
        </p:nvPicPr>
        <p:blipFill>
          <a:blip r:embed="rId4"/>
          <a:stretch>
            <a:fillRect/>
          </a:stretch>
        </p:blipFill>
        <p:spPr>
          <a:xfrm>
            <a:off x="6646794" y="5875565"/>
            <a:ext cx="1794011" cy="982435"/>
          </a:xfrm>
          <a:prstGeom prst="rect">
            <a:avLst/>
          </a:prstGeom>
        </p:spPr>
      </p:pic>
      <p:pic>
        <p:nvPicPr>
          <p:cNvPr id="22" name="Picture 21" descr="Chart, scatter chart&#10;&#10;Description automatically generated">
            <a:extLst>
              <a:ext uri="{FF2B5EF4-FFF2-40B4-BE49-F238E27FC236}">
                <a16:creationId xmlns:a16="http://schemas.microsoft.com/office/drawing/2014/main" id="{EF9BFEF7-4D8D-C43F-1BF4-B63DC965EE64}"/>
              </a:ext>
            </a:extLst>
          </p:cNvPr>
          <p:cNvPicPr>
            <a:picLocks noChangeAspect="1"/>
          </p:cNvPicPr>
          <p:nvPr/>
        </p:nvPicPr>
        <p:blipFill>
          <a:blip r:embed="rId5"/>
          <a:stretch>
            <a:fillRect/>
          </a:stretch>
        </p:blipFill>
        <p:spPr>
          <a:xfrm>
            <a:off x="1879803" y="67291"/>
            <a:ext cx="4167152" cy="3871663"/>
          </a:xfrm>
          <a:prstGeom prst="rect">
            <a:avLst/>
          </a:prstGeom>
        </p:spPr>
      </p:pic>
      <p:pic>
        <p:nvPicPr>
          <p:cNvPr id="23" name="Picture 22" descr="Chart, scatter chart&#10;&#10;Description automatically generated">
            <a:extLst>
              <a:ext uri="{FF2B5EF4-FFF2-40B4-BE49-F238E27FC236}">
                <a16:creationId xmlns:a16="http://schemas.microsoft.com/office/drawing/2014/main" id="{045DED27-6E65-5E6C-3F69-C47E443D00ED}"/>
              </a:ext>
            </a:extLst>
          </p:cNvPr>
          <p:cNvPicPr>
            <a:picLocks noChangeAspect="1"/>
          </p:cNvPicPr>
          <p:nvPr/>
        </p:nvPicPr>
        <p:blipFill>
          <a:blip r:embed="rId6"/>
          <a:stretch>
            <a:fillRect/>
          </a:stretch>
        </p:blipFill>
        <p:spPr>
          <a:xfrm>
            <a:off x="1879803" y="3028130"/>
            <a:ext cx="4167152" cy="3871663"/>
          </a:xfrm>
          <a:prstGeom prst="rect">
            <a:avLst/>
          </a:prstGeom>
        </p:spPr>
      </p:pic>
      <p:sp>
        <p:nvSpPr>
          <p:cNvPr id="25" name="TextBox 24">
            <a:extLst>
              <a:ext uri="{FF2B5EF4-FFF2-40B4-BE49-F238E27FC236}">
                <a16:creationId xmlns:a16="http://schemas.microsoft.com/office/drawing/2014/main" id="{D0C25DF6-CCDE-832F-803B-2D8AC6DDFDAB}"/>
              </a:ext>
            </a:extLst>
          </p:cNvPr>
          <p:cNvSpPr txBox="1"/>
          <p:nvPr/>
        </p:nvSpPr>
        <p:spPr>
          <a:xfrm>
            <a:off x="5943599" y="314272"/>
            <a:ext cx="3200400" cy="1815882"/>
          </a:xfrm>
          <a:prstGeom prst="rect">
            <a:avLst/>
          </a:prstGeom>
          <a:noFill/>
        </p:spPr>
        <p:txBody>
          <a:bodyPr wrap="square" rtlCol="0">
            <a:spAutoFit/>
          </a:bodyPr>
          <a:lstStyle/>
          <a:p>
            <a:r>
              <a:rPr lang="en-US" dirty="0"/>
              <a:t>Some models overestimate both observations.</a:t>
            </a:r>
          </a:p>
          <a:p>
            <a:r>
              <a:rPr lang="en-US" dirty="0"/>
              <a:t>Most models suggest increase in forest biomass (i.e. </a:t>
            </a:r>
          </a:p>
          <a:p>
            <a:r>
              <a:rPr lang="en-US" dirty="0"/>
              <a:t>woody biomass growth than loss through Mortality (except CABLE-POP))</a:t>
            </a:r>
          </a:p>
          <a:p>
            <a:endParaRPr lang="en-US" dirty="0"/>
          </a:p>
        </p:txBody>
      </p:sp>
    </p:spTree>
    <p:extLst>
      <p:ext uri="{BB962C8B-B14F-4D97-AF65-F5344CB8AC3E}">
        <p14:creationId xmlns:p14="http://schemas.microsoft.com/office/powerpoint/2010/main" val="7584989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98"/>
        <p:cNvGrpSpPr/>
        <p:nvPr/>
      </p:nvGrpSpPr>
      <p:grpSpPr>
        <a:xfrm>
          <a:off x="0" y="0"/>
          <a:ext cx="0" cy="0"/>
          <a:chOff x="0" y="0"/>
          <a:chExt cx="0" cy="0"/>
        </a:xfrm>
      </p:grpSpPr>
      <p:sp>
        <p:nvSpPr>
          <p:cNvPr id="399" name="Google Shape;399;p1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a:t>Route forward towards standardized benchmarking</a:t>
            </a:r>
            <a:endParaRPr/>
          </a:p>
        </p:txBody>
      </p:sp>
      <p:sp>
        <p:nvSpPr>
          <p:cNvPr id="400" name="Google Shape;400;p18"/>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a:bodyPr>
          <a:lstStyle/>
          <a:p>
            <a:pPr marL="342900" lvl="0" indent="-342900" algn="l" rtl="0">
              <a:spcBef>
                <a:spcPts val="0"/>
              </a:spcBef>
              <a:spcAft>
                <a:spcPts val="0"/>
              </a:spcAft>
              <a:buClr>
                <a:schemeClr val="dk1"/>
              </a:buClr>
              <a:buSzPts val="3200"/>
              <a:buChar char="•"/>
            </a:pPr>
            <a:r>
              <a:rPr lang="en-US" dirty="0"/>
              <a:t>Collected many variables: LAI, Crown area, height, (total or by PFT, by </a:t>
            </a:r>
            <a:r>
              <a:rPr lang="en-US" dirty="0" err="1"/>
              <a:t>sizeclass</a:t>
            </a:r>
            <a:r>
              <a:rPr lang="en-US" dirty="0"/>
              <a:t>), </a:t>
            </a:r>
            <a:r>
              <a:rPr lang="en-US" dirty="0" err="1"/>
              <a:t>npp</a:t>
            </a:r>
            <a:r>
              <a:rPr lang="en-US" dirty="0"/>
              <a:t>, nep, albedo</a:t>
            </a:r>
            <a:endParaRPr dirty="0"/>
          </a:p>
          <a:p>
            <a:pPr marL="342900" lvl="0" indent="-342900" algn="l" rtl="0">
              <a:spcBef>
                <a:spcPts val="640"/>
              </a:spcBef>
              <a:spcAft>
                <a:spcPts val="0"/>
              </a:spcAft>
              <a:buClr>
                <a:schemeClr val="dk1"/>
              </a:buClr>
              <a:buSzPts val="3200"/>
              <a:buChar char="•"/>
            </a:pPr>
            <a:r>
              <a:rPr lang="en-US" dirty="0"/>
              <a:t>Seamlessly integrate with TELLUS benchmark</a:t>
            </a:r>
          </a:p>
          <a:p>
            <a:pPr marL="342900" lvl="0" indent="-342900" algn="l" rtl="0">
              <a:spcBef>
                <a:spcPts val="640"/>
              </a:spcBef>
              <a:spcAft>
                <a:spcPts val="0"/>
              </a:spcAft>
              <a:buClr>
                <a:schemeClr val="dk1"/>
              </a:buClr>
              <a:buSzPts val="3200"/>
              <a:buChar char="•"/>
            </a:pPr>
            <a:r>
              <a:rPr lang="en-US" dirty="0"/>
              <a:t>Global bench-                                                        marking                                </a:t>
            </a:r>
            <a:endParaRPr dirty="0"/>
          </a:p>
        </p:txBody>
      </p:sp>
      <p:pic>
        <p:nvPicPr>
          <p:cNvPr id="401" name="Google Shape;401;p18" descr="A picture containing text&#10;&#10;Description automatically generated"/>
          <p:cNvPicPr preferRelativeResize="0"/>
          <p:nvPr/>
        </p:nvPicPr>
        <p:blipFill rotWithShape="1">
          <a:blip r:embed="rId3">
            <a:alphaModFix/>
          </a:blip>
          <a:srcRect/>
          <a:stretch/>
        </p:blipFill>
        <p:spPr>
          <a:xfrm>
            <a:off x="4784558" y="3581400"/>
            <a:ext cx="4339389" cy="3742323"/>
          </a:xfrm>
          <a:prstGeom prst="rect">
            <a:avLst/>
          </a:prstGeom>
          <a:noFill/>
          <a:ln>
            <a:noFill/>
          </a:ln>
        </p:spPr>
      </p:pic>
      <p:sp>
        <p:nvSpPr>
          <p:cNvPr id="402" name="Google Shape;402;p18"/>
          <p:cNvSpPr txBox="1"/>
          <p:nvPr/>
        </p:nvSpPr>
        <p:spPr>
          <a:xfrm>
            <a:off x="7637770" y="3626546"/>
            <a:ext cx="1443788" cy="369332"/>
          </a:xfrm>
          <a:prstGeom prst="rect">
            <a:avLst/>
          </a:prstGeom>
          <a:solidFill>
            <a:schemeClr val="lt1"/>
          </a:solid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u="sng" dirty="0" err="1">
                <a:solidFill>
                  <a:schemeClr val="dk1"/>
                </a:solidFill>
                <a:latin typeface="Calibri"/>
                <a:ea typeface="Calibri"/>
                <a:cs typeface="Calibri"/>
                <a:sym typeface="Calibri"/>
              </a:rPr>
              <a:t>Model_name</a:t>
            </a:r>
            <a:endParaRPr sz="1800" u="sng" dirty="0">
              <a:solidFill>
                <a:schemeClr val="dk1"/>
              </a:solidFill>
              <a:latin typeface="Calibri"/>
              <a:ea typeface="Calibri"/>
              <a:cs typeface="Calibri"/>
              <a:sym typeface="Calibri"/>
            </a:endParaRPr>
          </a:p>
        </p:txBody>
      </p:sp>
      <p:sp>
        <p:nvSpPr>
          <p:cNvPr id="403" name="Google Shape;403;p18"/>
          <p:cNvSpPr/>
          <p:nvPr/>
        </p:nvSpPr>
        <p:spPr>
          <a:xfrm rot="10185056">
            <a:off x="6055611" y="6045416"/>
            <a:ext cx="609600" cy="457200"/>
          </a:xfrm>
          <a:prstGeom prst="rightArrow">
            <a:avLst>
              <a:gd name="adj1" fmla="val 50000"/>
              <a:gd name="adj2" fmla="val 50000"/>
            </a:avLst>
          </a:prstGeom>
          <a:solidFill>
            <a:schemeClr val="accent1"/>
          </a:solid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4" name="Google Shape;404;p18"/>
          <p:cNvSpPr/>
          <p:nvPr/>
        </p:nvSpPr>
        <p:spPr>
          <a:xfrm>
            <a:off x="4953000" y="6218238"/>
            <a:ext cx="1066800" cy="334962"/>
          </a:xfrm>
          <a:prstGeom prst="rect">
            <a:avLst/>
          </a:prstGeom>
          <a:solidFill>
            <a:srgbClr val="4F81BD">
              <a:alpha val="40784"/>
            </a:srgbClr>
          </a:solidFill>
          <a:ln w="25400" cap="flat" cmpd="sng">
            <a:solidFill>
              <a:srgbClr val="385D8A">
                <a:alpha val="27058"/>
              </a:srgbClr>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1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Take-home</a:t>
            </a:r>
            <a:endParaRPr/>
          </a:p>
        </p:txBody>
      </p:sp>
      <p:sp>
        <p:nvSpPr>
          <p:cNvPr id="411" name="Google Shape;411;p19"/>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a:bodyPr>
          <a:lstStyle/>
          <a:p>
            <a:pPr marL="342900" lvl="0" indent="-139700" algn="l" rtl="0">
              <a:spcBef>
                <a:spcPts val="0"/>
              </a:spcBef>
              <a:spcAft>
                <a:spcPts val="0"/>
              </a:spcAft>
              <a:buClr>
                <a:schemeClr val="dk1"/>
              </a:buClr>
              <a:buSzPts val="3200"/>
              <a:buNone/>
            </a:pPr>
            <a:endParaRPr dirty="0"/>
          </a:p>
          <a:p>
            <a:pPr marL="342900" lvl="0" indent="-342900" algn="l" rtl="0">
              <a:spcBef>
                <a:spcPts val="640"/>
              </a:spcBef>
              <a:spcAft>
                <a:spcPts val="0"/>
              </a:spcAft>
              <a:buClr>
                <a:schemeClr val="dk1"/>
              </a:buClr>
              <a:buSzPts val="3200"/>
              <a:buChar char="•"/>
            </a:pPr>
            <a:r>
              <a:rPr lang="en-US" dirty="0"/>
              <a:t>Demographic vegetation models show promising performance</a:t>
            </a:r>
            <a:endParaRPr dirty="0"/>
          </a:p>
          <a:p>
            <a:pPr marL="342900" lvl="0" indent="-342900" algn="l" rtl="0">
              <a:spcBef>
                <a:spcPts val="640"/>
              </a:spcBef>
              <a:spcAft>
                <a:spcPts val="0"/>
              </a:spcAft>
              <a:buClr>
                <a:schemeClr val="dk1"/>
              </a:buClr>
              <a:buSzPts val="3200"/>
              <a:buChar char="•"/>
            </a:pPr>
            <a:r>
              <a:rPr lang="en-US" dirty="0"/>
              <a:t>provide additional information through more detailed processes-representation for LSMs.</a:t>
            </a:r>
            <a:endParaRPr dirty="0"/>
          </a:p>
          <a:p>
            <a:pPr marL="342900" lvl="0" indent="-342900" algn="l" rtl="0">
              <a:spcBef>
                <a:spcPts val="640"/>
              </a:spcBef>
              <a:spcAft>
                <a:spcPts val="0"/>
              </a:spcAft>
              <a:buClr>
                <a:schemeClr val="dk1"/>
              </a:buClr>
              <a:buSzPts val="3200"/>
              <a:buChar char="•"/>
            </a:pPr>
            <a:r>
              <a:rPr lang="en-US" dirty="0"/>
              <a:t>Global Demographic Model Benchmarking underway</a:t>
            </a:r>
            <a:endParaRPr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15"/>
        <p:cNvGrpSpPr/>
        <p:nvPr/>
      </p:nvGrpSpPr>
      <p:grpSpPr>
        <a:xfrm>
          <a:off x="0" y="0"/>
          <a:ext cx="0" cy="0"/>
          <a:chOff x="0" y="0"/>
          <a:chExt cx="0" cy="0"/>
        </a:xfrm>
      </p:grpSpPr>
      <p:pic>
        <p:nvPicPr>
          <p:cNvPr id="4" name="Picture 4" descr="A picture containing text, room, gambling house&#10;&#10;Description automatically generated">
            <a:extLst>
              <a:ext uri="{FF2B5EF4-FFF2-40B4-BE49-F238E27FC236}">
                <a16:creationId xmlns:a16="http://schemas.microsoft.com/office/drawing/2014/main" id="{84BA2989-5A5B-D0B8-7D79-1DB00A97AD20}"/>
              </a:ext>
            </a:extLst>
          </p:cNvPr>
          <p:cNvPicPr>
            <a:picLocks noChangeAspect="1"/>
          </p:cNvPicPr>
          <p:nvPr/>
        </p:nvPicPr>
        <p:blipFill>
          <a:blip r:embed="rId3"/>
          <a:stretch>
            <a:fillRect/>
          </a:stretch>
        </p:blipFill>
        <p:spPr>
          <a:xfrm>
            <a:off x="7412908" y="1638"/>
            <a:ext cx="1517240" cy="1711225"/>
          </a:xfrm>
          <a:prstGeom prst="rect">
            <a:avLst/>
          </a:prstGeom>
        </p:spPr>
      </p:pic>
      <p:sp>
        <p:nvSpPr>
          <p:cNvPr id="416" name="Google Shape;416;p20"/>
          <p:cNvSpPr txBox="1">
            <a:spLocks noGrp="1"/>
          </p:cNvSpPr>
          <p:nvPr>
            <p:ph type="title"/>
          </p:nvPr>
        </p:nvSpPr>
        <p:spPr>
          <a:xfrm>
            <a:off x="457200" y="2857500"/>
            <a:ext cx="82296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dirty="0">
                <a:highlight>
                  <a:srgbClr val="FFFF00"/>
                </a:highlight>
              </a:rPr>
              <a:t>EVERYONE, please add your logo here</a:t>
            </a:r>
            <a:endParaRPr dirty="0">
              <a:highlight>
                <a:srgbClr val="FFFF00"/>
              </a:highlight>
            </a:endParaRPr>
          </a:p>
        </p:txBody>
      </p:sp>
      <p:pic>
        <p:nvPicPr>
          <p:cNvPr id="417" name="Google Shape;417;p20"/>
          <p:cNvPicPr preferRelativeResize="0"/>
          <p:nvPr/>
        </p:nvPicPr>
        <p:blipFill rotWithShape="1">
          <a:blip r:embed="rId4">
            <a:alphaModFix/>
          </a:blip>
          <a:srcRect/>
          <a:stretch/>
        </p:blipFill>
        <p:spPr>
          <a:xfrm>
            <a:off x="7126514" y="4840514"/>
            <a:ext cx="2017486" cy="2017486"/>
          </a:xfrm>
          <a:prstGeom prst="rect">
            <a:avLst/>
          </a:prstGeom>
          <a:noFill/>
          <a:ln>
            <a:noFill/>
          </a:ln>
        </p:spPr>
      </p:pic>
      <p:pic>
        <p:nvPicPr>
          <p:cNvPr id="418" name="Google Shape;418;p20" descr="Text&#10;&#10;Description automatically generated"/>
          <p:cNvPicPr preferRelativeResize="0"/>
          <p:nvPr/>
        </p:nvPicPr>
        <p:blipFill rotWithShape="1">
          <a:blip r:embed="rId5">
            <a:alphaModFix/>
          </a:blip>
          <a:srcRect/>
          <a:stretch/>
        </p:blipFill>
        <p:spPr>
          <a:xfrm>
            <a:off x="570488" y="6049780"/>
            <a:ext cx="2743200" cy="422865"/>
          </a:xfrm>
          <a:prstGeom prst="rect">
            <a:avLst/>
          </a:prstGeom>
          <a:noFill/>
          <a:ln>
            <a:noFill/>
          </a:ln>
        </p:spPr>
      </p:pic>
      <p:pic>
        <p:nvPicPr>
          <p:cNvPr id="419" name="Google Shape;419;p20"/>
          <p:cNvPicPr preferRelativeResize="0"/>
          <p:nvPr/>
        </p:nvPicPr>
        <p:blipFill rotWithShape="1">
          <a:blip r:embed="rId6">
            <a:alphaModFix/>
          </a:blip>
          <a:srcRect t="2167" b="2747"/>
          <a:stretch/>
        </p:blipFill>
        <p:spPr>
          <a:xfrm>
            <a:off x="5959796" y="5381925"/>
            <a:ext cx="1166720" cy="1330324"/>
          </a:xfrm>
          <a:prstGeom prst="rect">
            <a:avLst/>
          </a:prstGeom>
          <a:noFill/>
          <a:ln>
            <a:noFill/>
          </a:ln>
        </p:spPr>
      </p:pic>
      <p:pic>
        <p:nvPicPr>
          <p:cNvPr id="420" name="Google Shape;420;p20" descr="https://lh3.googleusercontent.com/WPYrbaQsIPNJ3xwCKANprO8MVjH8CRw1YRO8ieFgaa_U9XOsQ_0uFx6MWHR44SIFZN859t7z94UUUUM_vv3C_n1s1XOk__b2xe3dVDICjRM4tFd_AL8ElcWD2Mta3v6O5y7Z0T_fAMQ"/>
          <p:cNvPicPr preferRelativeResize="0"/>
          <p:nvPr/>
        </p:nvPicPr>
        <p:blipFill rotWithShape="1">
          <a:blip r:embed="rId7">
            <a:alphaModFix/>
          </a:blip>
          <a:srcRect/>
          <a:stretch/>
        </p:blipFill>
        <p:spPr>
          <a:xfrm>
            <a:off x="3674525" y="6373900"/>
            <a:ext cx="2161500" cy="363250"/>
          </a:xfrm>
          <a:prstGeom prst="rect">
            <a:avLst/>
          </a:prstGeom>
          <a:noFill/>
          <a:ln>
            <a:noFill/>
          </a:ln>
        </p:spPr>
      </p:pic>
      <p:pic>
        <p:nvPicPr>
          <p:cNvPr id="2" name="Picture 2">
            <a:extLst>
              <a:ext uri="{FF2B5EF4-FFF2-40B4-BE49-F238E27FC236}">
                <a16:creationId xmlns:a16="http://schemas.microsoft.com/office/drawing/2014/main" id="{31F65FCE-3196-41C2-1080-1E63458BA942}"/>
              </a:ext>
            </a:extLst>
          </p:cNvPr>
          <p:cNvPicPr>
            <a:picLocks noChangeAspect="1"/>
          </p:cNvPicPr>
          <p:nvPr/>
        </p:nvPicPr>
        <p:blipFill>
          <a:blip r:embed="rId8"/>
          <a:stretch>
            <a:fillRect/>
          </a:stretch>
        </p:blipFill>
        <p:spPr>
          <a:xfrm>
            <a:off x="742612" y="5196265"/>
            <a:ext cx="922156" cy="760990"/>
          </a:xfrm>
          <a:prstGeom prst="rect">
            <a:avLst/>
          </a:prstGeom>
        </p:spPr>
      </p:pic>
      <p:pic>
        <p:nvPicPr>
          <p:cNvPr id="3" name="Picture 3" descr="Logo&#10;&#10;Description automatically generated">
            <a:extLst>
              <a:ext uri="{FF2B5EF4-FFF2-40B4-BE49-F238E27FC236}">
                <a16:creationId xmlns:a16="http://schemas.microsoft.com/office/drawing/2014/main" id="{C35DE426-2A55-00F8-6569-524021DAD05A}"/>
              </a:ext>
            </a:extLst>
          </p:cNvPr>
          <p:cNvPicPr>
            <a:picLocks noChangeAspect="1"/>
          </p:cNvPicPr>
          <p:nvPr/>
        </p:nvPicPr>
        <p:blipFill>
          <a:blip r:embed="rId9"/>
          <a:stretch>
            <a:fillRect/>
          </a:stretch>
        </p:blipFill>
        <p:spPr>
          <a:xfrm>
            <a:off x="5283609" y="270426"/>
            <a:ext cx="2208571" cy="694325"/>
          </a:xfrm>
          <a:prstGeom prst="rect">
            <a:avLst/>
          </a:prstGeom>
        </p:spPr>
      </p:pic>
      <p:pic>
        <p:nvPicPr>
          <p:cNvPr id="6" name="Picture 5" descr="A picture containing text, porcelain&#10;&#10;Description automatically generated">
            <a:extLst>
              <a:ext uri="{FF2B5EF4-FFF2-40B4-BE49-F238E27FC236}">
                <a16:creationId xmlns:a16="http://schemas.microsoft.com/office/drawing/2014/main" id="{5A1AE0CF-5443-D5F2-8500-8595001699B1}"/>
              </a:ext>
            </a:extLst>
          </p:cNvPr>
          <p:cNvPicPr>
            <a:picLocks noChangeAspect="1"/>
          </p:cNvPicPr>
          <p:nvPr/>
        </p:nvPicPr>
        <p:blipFill>
          <a:blip r:embed="rId10"/>
          <a:stretch>
            <a:fillRect/>
          </a:stretch>
        </p:blipFill>
        <p:spPr>
          <a:xfrm>
            <a:off x="2803205" y="4860518"/>
            <a:ext cx="762000" cy="762000"/>
          </a:xfrm>
          <a:prstGeom prst="rect">
            <a:avLst/>
          </a:prstGeom>
        </p:spPr>
      </p:pic>
      <p:pic>
        <p:nvPicPr>
          <p:cNvPr id="8" name="Picture 7" descr="A picture containing text&#10;&#10;Description automatically generated">
            <a:extLst>
              <a:ext uri="{FF2B5EF4-FFF2-40B4-BE49-F238E27FC236}">
                <a16:creationId xmlns:a16="http://schemas.microsoft.com/office/drawing/2014/main" id="{7CA283AB-2C68-A0F5-0DFB-BC85A8A6D34D}"/>
              </a:ext>
            </a:extLst>
          </p:cNvPr>
          <p:cNvPicPr>
            <a:picLocks noChangeAspect="1"/>
          </p:cNvPicPr>
          <p:nvPr/>
        </p:nvPicPr>
        <p:blipFill>
          <a:blip r:embed="rId11"/>
          <a:stretch>
            <a:fillRect/>
          </a:stretch>
        </p:blipFill>
        <p:spPr>
          <a:xfrm>
            <a:off x="255633" y="3423883"/>
            <a:ext cx="2286000" cy="1790700"/>
          </a:xfrm>
          <a:prstGeom prst="rect">
            <a:avLst/>
          </a:prstGeom>
        </p:spPr>
      </p:pic>
      <p:pic>
        <p:nvPicPr>
          <p:cNvPr id="10" name="Picture 9" descr="Logo, company name&#10;&#10;Description automatically generated">
            <a:extLst>
              <a:ext uri="{FF2B5EF4-FFF2-40B4-BE49-F238E27FC236}">
                <a16:creationId xmlns:a16="http://schemas.microsoft.com/office/drawing/2014/main" id="{BB0F081D-FC82-56AA-35C1-21309768490A}"/>
              </a:ext>
            </a:extLst>
          </p:cNvPr>
          <p:cNvPicPr>
            <a:picLocks noChangeAspect="1"/>
          </p:cNvPicPr>
          <p:nvPr/>
        </p:nvPicPr>
        <p:blipFill>
          <a:blip r:embed="rId12"/>
          <a:stretch>
            <a:fillRect/>
          </a:stretch>
        </p:blipFill>
        <p:spPr>
          <a:xfrm>
            <a:off x="5555208" y="1355662"/>
            <a:ext cx="1665371" cy="1493629"/>
          </a:xfrm>
          <a:prstGeom prst="rect">
            <a:avLst/>
          </a:prstGeom>
        </p:spPr>
      </p:pic>
      <p:pic>
        <p:nvPicPr>
          <p:cNvPr id="12" name="Picture 11" descr="Text&#10;&#10;Description automatically generated with low confidence">
            <a:extLst>
              <a:ext uri="{FF2B5EF4-FFF2-40B4-BE49-F238E27FC236}">
                <a16:creationId xmlns:a16="http://schemas.microsoft.com/office/drawing/2014/main" id="{80F9F511-2190-9D21-C9FD-25132D9DA7E9}"/>
              </a:ext>
            </a:extLst>
          </p:cNvPr>
          <p:cNvPicPr>
            <a:picLocks noChangeAspect="1"/>
          </p:cNvPicPr>
          <p:nvPr/>
        </p:nvPicPr>
        <p:blipFill>
          <a:blip r:embed="rId13"/>
          <a:stretch>
            <a:fillRect/>
          </a:stretch>
        </p:blipFill>
        <p:spPr>
          <a:xfrm>
            <a:off x="4088350" y="4213966"/>
            <a:ext cx="2390518" cy="1022208"/>
          </a:xfrm>
          <a:prstGeom prst="rect">
            <a:avLst/>
          </a:prstGeom>
        </p:spPr>
      </p:pic>
      <p:pic>
        <p:nvPicPr>
          <p:cNvPr id="14" name="Picture 13" descr="Chart, icon, bubble chart&#10;&#10;Description automatically generated">
            <a:extLst>
              <a:ext uri="{FF2B5EF4-FFF2-40B4-BE49-F238E27FC236}">
                <a16:creationId xmlns:a16="http://schemas.microsoft.com/office/drawing/2014/main" id="{B3ACAD9F-C296-CE7B-EAA3-2EC3E002C6C9}"/>
              </a:ext>
            </a:extLst>
          </p:cNvPr>
          <p:cNvPicPr>
            <a:picLocks noChangeAspect="1"/>
          </p:cNvPicPr>
          <p:nvPr/>
        </p:nvPicPr>
        <p:blipFill rotWithShape="1">
          <a:blip r:embed="rId14"/>
          <a:srcRect b="5955"/>
          <a:stretch/>
        </p:blipFill>
        <p:spPr>
          <a:xfrm>
            <a:off x="8025585" y="3810662"/>
            <a:ext cx="937908" cy="1049855"/>
          </a:xfrm>
          <a:prstGeom prst="rect">
            <a:avLst/>
          </a:prstGeom>
        </p:spPr>
      </p:pic>
      <p:pic>
        <p:nvPicPr>
          <p:cNvPr id="15" name="Picture 14" descr="Logo, company name&#10;&#10;Description automatically generated">
            <a:extLst>
              <a:ext uri="{FF2B5EF4-FFF2-40B4-BE49-F238E27FC236}">
                <a16:creationId xmlns:a16="http://schemas.microsoft.com/office/drawing/2014/main" id="{DF799241-A9E9-A2B1-7D96-B53F5692A6D7}"/>
              </a:ext>
            </a:extLst>
          </p:cNvPr>
          <p:cNvPicPr>
            <a:picLocks noChangeAspect="1"/>
          </p:cNvPicPr>
          <p:nvPr/>
        </p:nvPicPr>
        <p:blipFill>
          <a:blip r:embed="rId15"/>
          <a:stretch>
            <a:fillRect/>
          </a:stretch>
        </p:blipFill>
        <p:spPr>
          <a:xfrm>
            <a:off x="6481416" y="4021314"/>
            <a:ext cx="1041194" cy="1041194"/>
          </a:xfrm>
          <a:prstGeom prst="rect">
            <a:avLst/>
          </a:prstGeom>
        </p:spPr>
      </p:pic>
      <p:pic>
        <p:nvPicPr>
          <p:cNvPr id="16" name="Picture 15">
            <a:extLst>
              <a:ext uri="{FF2B5EF4-FFF2-40B4-BE49-F238E27FC236}">
                <a16:creationId xmlns:a16="http://schemas.microsoft.com/office/drawing/2014/main" id="{5B6F813D-2CDB-F81B-13A9-B13871155416}"/>
              </a:ext>
            </a:extLst>
          </p:cNvPr>
          <p:cNvPicPr>
            <a:picLocks noChangeAspect="1"/>
          </p:cNvPicPr>
          <p:nvPr/>
        </p:nvPicPr>
        <p:blipFill>
          <a:blip r:embed="rId16"/>
          <a:stretch>
            <a:fillRect/>
          </a:stretch>
        </p:blipFill>
        <p:spPr>
          <a:xfrm>
            <a:off x="-52195" y="1041094"/>
            <a:ext cx="1692409" cy="956388"/>
          </a:xfrm>
          <a:prstGeom prst="rect">
            <a:avLst/>
          </a:prstGeom>
        </p:spPr>
      </p:pic>
      <p:pic>
        <p:nvPicPr>
          <p:cNvPr id="17" name="Picture 16">
            <a:extLst>
              <a:ext uri="{FF2B5EF4-FFF2-40B4-BE49-F238E27FC236}">
                <a16:creationId xmlns:a16="http://schemas.microsoft.com/office/drawing/2014/main" id="{76D4807F-40B3-DE77-E765-42BE36C0ABDA}"/>
              </a:ext>
            </a:extLst>
          </p:cNvPr>
          <p:cNvPicPr>
            <a:picLocks noChangeAspect="1"/>
          </p:cNvPicPr>
          <p:nvPr/>
        </p:nvPicPr>
        <p:blipFill>
          <a:blip r:embed="rId17"/>
          <a:stretch>
            <a:fillRect/>
          </a:stretch>
        </p:blipFill>
        <p:spPr>
          <a:xfrm>
            <a:off x="49499" y="22320"/>
            <a:ext cx="1434581" cy="956387"/>
          </a:xfrm>
          <a:prstGeom prst="rect">
            <a:avLst/>
          </a:prstGeom>
        </p:spPr>
      </p:pic>
      <p:pic>
        <p:nvPicPr>
          <p:cNvPr id="7" name="Picture 6" descr="A picture containing text, vector graphics&#10;&#10;Description automatically generated">
            <a:extLst>
              <a:ext uri="{FF2B5EF4-FFF2-40B4-BE49-F238E27FC236}">
                <a16:creationId xmlns:a16="http://schemas.microsoft.com/office/drawing/2014/main" id="{06411714-EC41-C74B-7EC9-8616007EC56F}"/>
              </a:ext>
            </a:extLst>
          </p:cNvPr>
          <p:cNvPicPr>
            <a:picLocks noChangeAspect="1"/>
          </p:cNvPicPr>
          <p:nvPr/>
        </p:nvPicPr>
        <p:blipFill>
          <a:blip r:embed="rId18"/>
          <a:stretch>
            <a:fillRect/>
          </a:stretch>
        </p:blipFill>
        <p:spPr>
          <a:xfrm>
            <a:off x="4117240" y="380401"/>
            <a:ext cx="1185117" cy="1185117"/>
          </a:xfrm>
          <a:prstGeom prst="rect">
            <a:avLst/>
          </a:prstGeom>
        </p:spPr>
      </p:pic>
      <p:pic>
        <p:nvPicPr>
          <p:cNvPr id="11" name="Picture 10" descr="A picture containing clipart&#10;&#10;Description automatically generated">
            <a:extLst>
              <a:ext uri="{FF2B5EF4-FFF2-40B4-BE49-F238E27FC236}">
                <a16:creationId xmlns:a16="http://schemas.microsoft.com/office/drawing/2014/main" id="{A69B6A74-A6EF-9F6F-7702-C9902A938B88}"/>
              </a:ext>
            </a:extLst>
          </p:cNvPr>
          <p:cNvPicPr>
            <a:picLocks noChangeAspect="1"/>
          </p:cNvPicPr>
          <p:nvPr/>
        </p:nvPicPr>
        <p:blipFill>
          <a:blip r:embed="rId19"/>
          <a:stretch>
            <a:fillRect/>
          </a:stretch>
        </p:blipFill>
        <p:spPr>
          <a:xfrm>
            <a:off x="3058438" y="1712863"/>
            <a:ext cx="2496770" cy="664141"/>
          </a:xfrm>
          <a:prstGeom prst="rect">
            <a:avLst/>
          </a:prstGeom>
        </p:spPr>
      </p:pic>
      <p:sp>
        <p:nvSpPr>
          <p:cNvPr id="5" name="TextBox 4">
            <a:extLst>
              <a:ext uri="{FF2B5EF4-FFF2-40B4-BE49-F238E27FC236}">
                <a16:creationId xmlns:a16="http://schemas.microsoft.com/office/drawing/2014/main" id="{21A9118E-8B6A-C038-67FE-EE5134496192}"/>
              </a:ext>
            </a:extLst>
          </p:cNvPr>
          <p:cNvSpPr txBox="1"/>
          <p:nvPr/>
        </p:nvSpPr>
        <p:spPr>
          <a:xfrm>
            <a:off x="1569689" y="1075965"/>
            <a:ext cx="1281120" cy="400110"/>
          </a:xfrm>
          <a:prstGeom prst="rect">
            <a:avLst/>
          </a:prstGeom>
          <a:noFill/>
        </p:spPr>
        <p:txBody>
          <a:bodyPr wrap="none" rtlCol="0">
            <a:spAutoFit/>
          </a:bodyPr>
          <a:lstStyle/>
          <a:p>
            <a:r>
              <a:rPr lang="en-US" sz="2000" b="1" dirty="0" err="1"/>
              <a:t>TreeMort</a:t>
            </a:r>
            <a:endParaRPr lang="en-US" sz="20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Shape 94"/>
        <p:cNvGrpSpPr/>
        <p:nvPr/>
      </p:nvGrpSpPr>
      <p:grpSpPr>
        <a:xfrm>
          <a:off x="0" y="0"/>
          <a:ext cx="0" cy="0"/>
          <a:chOff x="0" y="0"/>
          <a:chExt cx="0" cy="0"/>
        </a:xfrm>
      </p:grpSpPr>
      <p:sp>
        <p:nvSpPr>
          <p:cNvPr id="95" name="Google Shape;95;p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EGU abstract</a:t>
            </a:r>
            <a:endParaRPr/>
          </a:p>
        </p:txBody>
      </p:sp>
      <p:sp>
        <p:nvSpPr>
          <p:cNvPr id="96" name="Google Shape;96;p2"/>
          <p:cNvSpPr txBox="1">
            <a:spLocks noGrp="1"/>
          </p:cNvSpPr>
          <p:nvPr>
            <p:ph type="body" idx="1"/>
          </p:nvPr>
        </p:nvSpPr>
        <p:spPr>
          <a:xfrm>
            <a:off x="457200" y="1600202"/>
            <a:ext cx="8229600" cy="4525963"/>
          </a:xfrm>
          <a:prstGeom prst="rect">
            <a:avLst/>
          </a:prstGeom>
          <a:noFill/>
          <a:ln>
            <a:noFill/>
          </a:ln>
        </p:spPr>
        <p:txBody>
          <a:bodyPr spcFirstLastPara="1" wrap="square" lIns="91425" tIns="45700" rIns="91425" bIns="45700" anchor="t" anchorCtr="0">
            <a:normAutofit fontScale="55000" lnSpcReduction="20000"/>
          </a:bodyPr>
          <a:lstStyle/>
          <a:p>
            <a:pPr marL="342900" lvl="0" indent="-342900" algn="l" rtl="0">
              <a:spcBef>
                <a:spcPts val="0"/>
              </a:spcBef>
              <a:spcAft>
                <a:spcPts val="0"/>
              </a:spcAft>
              <a:buClr>
                <a:schemeClr val="dk1"/>
              </a:buClr>
              <a:buSzPct val="100000"/>
              <a:buChar char="•"/>
            </a:pPr>
            <a:r>
              <a:rPr lang="en-US"/>
              <a:t>Forests in Dynamic Global Vegetation Models (DGVMs) have historically been simulated as area-averaged plant functional types in each gridcell instead of representing communities of trees of different sizes and ages (demography). Just as the behaviour of a tree differs according to its ontogeny, so the behaviour of forests is known to differ depending on their demography. Accurately simulating demography is therefore key in order to address questions on afforestation and management strategies, as well as assessments of resilience of forests to disturbances such as drought and fire or diversity changes after a disturbance. Ultimately, demography determines the overall forest biomass in natural forests and is a key arbiter of growth and mortality rates. DGVMs are now able to simulate size and age structure of the trees in forests. </a:t>
            </a:r>
            <a:br>
              <a:rPr lang="en-US"/>
            </a:br>
            <a:r>
              <a:rPr lang="en-US"/>
              <a:t>However, these models have so far not been benchmarked alongside each other.</a:t>
            </a:r>
            <a:br>
              <a:rPr lang="en-US"/>
            </a:br>
            <a:r>
              <a:rPr lang="en-US"/>
              <a:t>We evaluate 6 DGVMs (BiomeE, CABLE-POP, FATES, LPJ-GUESS, JULES-RED, ORCHIDEE) against observations on regrowth dynamics as well as natural forests at boreal, temperate and tropical sites. We examine whether the models capture observed regrowth dynamics after disturbance, well-known stand size structure and well-established processes such as self-thinning. We outline the planned route forward towards a standardised international benchmarking framework for demographic DGVMs.</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601078D5-A70E-89D0-9331-D6C85BD4C188}"/>
              </a:ext>
            </a:extLst>
          </p:cNvPr>
          <p:cNvSpPr>
            <a:spLocks noGrp="1"/>
          </p:cNvSpPr>
          <p:nvPr>
            <p:ph type="title"/>
          </p:nvPr>
        </p:nvSpPr>
        <p:spPr>
          <a:xfrm>
            <a:off x="457200" y="0"/>
            <a:ext cx="8229600" cy="1143000"/>
          </a:xfrm>
        </p:spPr>
        <p:txBody>
          <a:bodyPr/>
          <a:lstStyle/>
          <a:p>
            <a:r>
              <a:rPr lang="en-US" dirty="0"/>
              <a:t>References</a:t>
            </a:r>
          </a:p>
        </p:txBody>
      </p:sp>
      <p:sp>
        <p:nvSpPr>
          <p:cNvPr id="5" name="Text Placeholder 4">
            <a:extLst>
              <a:ext uri="{FF2B5EF4-FFF2-40B4-BE49-F238E27FC236}">
                <a16:creationId xmlns:a16="http://schemas.microsoft.com/office/drawing/2014/main" id="{6E9B0ACA-9700-D958-DCC6-22FF3BA4E051}"/>
              </a:ext>
            </a:extLst>
          </p:cNvPr>
          <p:cNvSpPr>
            <a:spLocks noGrp="1"/>
          </p:cNvSpPr>
          <p:nvPr>
            <p:ph type="body" idx="1"/>
          </p:nvPr>
        </p:nvSpPr>
        <p:spPr>
          <a:xfrm>
            <a:off x="175613" y="908344"/>
            <a:ext cx="4208662" cy="5949656"/>
          </a:xfrm>
        </p:spPr>
        <p:txBody>
          <a:bodyPr>
            <a:normAutofit fontScale="85000" lnSpcReduction="20000"/>
          </a:bodyPr>
          <a:lstStyle/>
          <a:p>
            <a:pPr marL="114300" indent="0">
              <a:buNone/>
            </a:pPr>
            <a:r>
              <a:rPr lang="en-GB" sz="2200" b="1" dirty="0"/>
              <a:t>Datasets:</a:t>
            </a:r>
          </a:p>
          <a:p>
            <a:pPr marL="114300" indent="0">
              <a:buNone/>
            </a:pPr>
            <a:r>
              <a:rPr lang="en-GB" sz="1400" dirty="0"/>
              <a:t>Boreal:</a:t>
            </a:r>
          </a:p>
          <a:p>
            <a:pPr marL="114300" indent="0">
              <a:buNone/>
            </a:pPr>
            <a:r>
              <a:rPr lang="en-GB" sz="1400" dirty="0"/>
              <a:t>Regrowth:</a:t>
            </a:r>
          </a:p>
          <a:p>
            <a:pPr marL="114300" indent="0">
              <a:buNone/>
            </a:pPr>
            <a:r>
              <a:rPr lang="en-GB" sz="1000" dirty="0" err="1">
                <a:effectLst/>
                <a:latin typeface="Arial" panose="020B0604020202020204" pitchFamily="34" charset="0"/>
              </a:rPr>
              <a:t>Tomppo</a:t>
            </a:r>
            <a:r>
              <a:rPr lang="en-GB" sz="1000" dirty="0">
                <a:effectLst/>
                <a:latin typeface="Arial" panose="020B0604020202020204" pitchFamily="34" charset="0"/>
              </a:rPr>
              <a:t>, E., Heikkinen, J.,</a:t>
            </a:r>
            <a:r>
              <a:rPr lang="en-GB" sz="1000" dirty="0" err="1">
                <a:effectLst/>
                <a:latin typeface="Arial" panose="020B0604020202020204" pitchFamily="34" charset="0"/>
              </a:rPr>
              <a:t>Henttonen</a:t>
            </a:r>
            <a:r>
              <a:rPr lang="en-GB" sz="1000" dirty="0">
                <a:effectLst/>
                <a:latin typeface="Arial" panose="020B0604020202020204" pitchFamily="34" charset="0"/>
              </a:rPr>
              <a:t>, H.M., </a:t>
            </a:r>
            <a:r>
              <a:rPr lang="en-GB" sz="1000" dirty="0" err="1">
                <a:effectLst/>
                <a:latin typeface="Arial" panose="020B0604020202020204" pitchFamily="34" charset="0"/>
              </a:rPr>
              <a:t>Ihalainen</a:t>
            </a:r>
            <a:r>
              <a:rPr lang="en-GB" sz="1000" dirty="0">
                <a:effectLst/>
                <a:latin typeface="Arial" panose="020B0604020202020204" pitchFamily="34" charset="0"/>
              </a:rPr>
              <a:t>, A., Katila, M., </a:t>
            </a:r>
            <a:r>
              <a:rPr lang="en-GB" sz="1000" dirty="0" err="1">
                <a:effectLst/>
                <a:latin typeface="Arial" panose="020B0604020202020204" pitchFamily="34" charset="0"/>
              </a:rPr>
              <a:t>Mäkelä</a:t>
            </a:r>
            <a:r>
              <a:rPr lang="en-GB" sz="1000" dirty="0">
                <a:effectLst/>
                <a:latin typeface="Arial" panose="020B0604020202020204" pitchFamily="34" charset="0"/>
              </a:rPr>
              <a:t>, H.,</a:t>
            </a:r>
            <a:r>
              <a:rPr lang="en-GB" sz="1000" dirty="0" err="1">
                <a:effectLst/>
                <a:latin typeface="Arial" panose="020B0604020202020204" pitchFamily="34" charset="0"/>
              </a:rPr>
              <a:t>Tuomainen</a:t>
            </a:r>
            <a:r>
              <a:rPr lang="en-GB" sz="1000" dirty="0">
                <a:effectLst/>
                <a:latin typeface="Arial" panose="020B0604020202020204" pitchFamily="34" charset="0"/>
              </a:rPr>
              <a:t>, T., </a:t>
            </a:r>
            <a:r>
              <a:rPr lang="en-GB" sz="1000" dirty="0" err="1">
                <a:effectLst/>
                <a:latin typeface="Arial" panose="020B0604020202020204" pitchFamily="34" charset="0"/>
              </a:rPr>
              <a:t>Vainikainen</a:t>
            </a:r>
            <a:r>
              <a:rPr lang="en-GB" sz="1000" dirty="0">
                <a:effectLst/>
                <a:latin typeface="Arial" panose="020B0604020202020204" pitchFamily="34" charset="0"/>
              </a:rPr>
              <a:t>, N., 2011. Designing </a:t>
            </a:r>
            <a:r>
              <a:rPr lang="en-GB" sz="1000" dirty="0" err="1">
                <a:effectLst/>
                <a:latin typeface="Arial" panose="020B0604020202020204" pitchFamily="34" charset="0"/>
              </a:rPr>
              <a:t>andconducting</a:t>
            </a:r>
            <a:r>
              <a:rPr lang="en-GB" sz="1000" dirty="0">
                <a:effectLst/>
                <a:latin typeface="Arial" panose="020B0604020202020204" pitchFamily="34" charset="0"/>
              </a:rPr>
              <a:t> a forest inventory - case: 9th National </a:t>
            </a:r>
            <a:r>
              <a:rPr lang="en-GB" sz="1000" dirty="0" err="1">
                <a:effectLst/>
                <a:latin typeface="Arial" panose="020B0604020202020204" pitchFamily="34" charset="0"/>
              </a:rPr>
              <a:t>ForestInventory</a:t>
            </a:r>
            <a:r>
              <a:rPr lang="en-GB" sz="1000" dirty="0">
                <a:effectLst/>
                <a:latin typeface="Arial" panose="020B0604020202020204" pitchFamily="34" charset="0"/>
              </a:rPr>
              <a:t> of Finland, Managing Forest Ecosystems. Springer, Dordrecht.</a:t>
            </a:r>
            <a:endParaRPr lang="en-GB" sz="1400" dirty="0"/>
          </a:p>
          <a:p>
            <a:pPr marL="114300" indent="0">
              <a:buNone/>
            </a:pPr>
            <a:r>
              <a:rPr lang="en-GB" sz="1400" dirty="0"/>
              <a:t>Equilibrium Dynamics + stand structure:</a:t>
            </a:r>
          </a:p>
          <a:p>
            <a:pPr marL="114300" indent="0">
              <a:buNone/>
            </a:pPr>
            <a:r>
              <a:rPr lang="en-GB" sz="1000" dirty="0" err="1">
                <a:effectLst/>
                <a:latin typeface="Arial" panose="020B0604020202020204" pitchFamily="34" charset="0"/>
              </a:rPr>
              <a:t>Peltoniemi</a:t>
            </a:r>
            <a:r>
              <a:rPr lang="en-GB" sz="1000" dirty="0">
                <a:effectLst/>
                <a:latin typeface="Arial" panose="020B0604020202020204" pitchFamily="34" charset="0"/>
              </a:rPr>
              <a:t>, M., &amp; </a:t>
            </a:r>
            <a:r>
              <a:rPr lang="en-GB" sz="1000" dirty="0" err="1">
                <a:effectLst/>
                <a:latin typeface="Arial" panose="020B0604020202020204" pitchFamily="34" charset="0"/>
              </a:rPr>
              <a:t>Mäkipää</a:t>
            </a:r>
            <a:r>
              <a:rPr lang="en-GB" sz="1000" dirty="0">
                <a:effectLst/>
                <a:latin typeface="Arial" panose="020B0604020202020204" pitchFamily="34" charset="0"/>
              </a:rPr>
              <a:t>, R. (2011). Quantifying distance-independent tree competition for predicting Norway spruce mortality in unmanaged forests. Forest Ecology and Management, 261(1), 30–42. </a:t>
            </a:r>
            <a:r>
              <a:rPr lang="en-GB" sz="1000" dirty="0">
                <a:effectLst/>
                <a:latin typeface="Arial" panose="020B0604020202020204" pitchFamily="34" charset="0"/>
                <a:hlinkClick r:id="rId2"/>
              </a:rPr>
              <a:t>https://doi.org/10.1016/j.foreco.2010.09.019</a:t>
            </a:r>
            <a:endParaRPr lang="en-GB" sz="1000" dirty="0">
              <a:effectLst/>
              <a:latin typeface="Arial" panose="020B0604020202020204" pitchFamily="34" charset="0"/>
            </a:endParaRPr>
          </a:p>
          <a:p>
            <a:pPr marL="114300" indent="0">
              <a:buNone/>
            </a:pPr>
            <a:endParaRPr lang="en-GB" sz="1400" dirty="0"/>
          </a:p>
          <a:p>
            <a:pPr marL="114300" indent="0">
              <a:buNone/>
            </a:pPr>
            <a:r>
              <a:rPr lang="en-GB" sz="1400" dirty="0"/>
              <a:t>Temperate:</a:t>
            </a:r>
          </a:p>
          <a:p>
            <a:pPr marL="114300" indent="0">
              <a:buNone/>
            </a:pPr>
            <a:r>
              <a:rPr lang="en-GB" sz="1400" dirty="0"/>
              <a:t>Regrowth:</a:t>
            </a:r>
          </a:p>
          <a:p>
            <a:pPr marL="114300" indent="0">
              <a:buNone/>
            </a:pPr>
            <a:r>
              <a:rPr lang="en-GB" sz="800" dirty="0" err="1">
                <a:effectLst/>
              </a:rPr>
              <a:t>Teobaldelli</a:t>
            </a:r>
            <a:r>
              <a:rPr lang="en-GB" sz="800" dirty="0">
                <a:effectLst/>
              </a:rPr>
              <a:t>, M., Somogyi, Z., </a:t>
            </a:r>
            <a:r>
              <a:rPr lang="en-GB" sz="800" dirty="0" err="1">
                <a:effectLst/>
              </a:rPr>
              <a:t>Migliavacca</a:t>
            </a:r>
            <a:r>
              <a:rPr lang="en-GB" sz="800" dirty="0">
                <a:effectLst/>
              </a:rPr>
              <a:t>, M., &amp; </a:t>
            </a:r>
            <a:r>
              <a:rPr lang="en-GB" sz="800" dirty="0" err="1">
                <a:effectLst/>
              </a:rPr>
              <a:t>Usoltsev</a:t>
            </a:r>
            <a:r>
              <a:rPr lang="en-GB" sz="800" dirty="0">
                <a:effectLst/>
              </a:rPr>
              <a:t>, V. A. (2009). Generalized functions of biomass expansion factors for conifers and broadleaved by stand age, growing stock and site index. </a:t>
            </a:r>
            <a:r>
              <a:rPr lang="en-GB" sz="800" i="1" dirty="0">
                <a:effectLst/>
              </a:rPr>
              <a:t>Forest Ecology and Management</a:t>
            </a:r>
            <a:r>
              <a:rPr lang="en-GB" sz="800" dirty="0">
                <a:effectLst/>
              </a:rPr>
              <a:t>, </a:t>
            </a:r>
            <a:r>
              <a:rPr lang="en-GB" sz="800" i="1" dirty="0">
                <a:effectLst/>
              </a:rPr>
              <a:t>257</a:t>
            </a:r>
            <a:r>
              <a:rPr lang="en-GB" sz="800" dirty="0">
                <a:effectLst/>
              </a:rPr>
              <a:t>(3), 1004–1013. </a:t>
            </a:r>
            <a:r>
              <a:rPr lang="en-GB" sz="800" dirty="0">
                <a:effectLst/>
                <a:hlinkClick r:id="rId3"/>
              </a:rPr>
              <a:t>https://doi.org/10.1016/j.foreco.2008.11.002</a:t>
            </a:r>
            <a:endParaRPr lang="en-GB" sz="800" dirty="0">
              <a:effectLst/>
            </a:endParaRPr>
          </a:p>
          <a:p>
            <a:pPr marL="114300" indent="0">
              <a:buNone/>
            </a:pPr>
            <a:r>
              <a:rPr lang="en-GB" sz="1400" dirty="0"/>
              <a:t>Equilibrium Dynamics  + stand structure:</a:t>
            </a:r>
          </a:p>
          <a:p>
            <a:pPr marL="114300" indent="0">
              <a:buNone/>
            </a:pPr>
            <a:r>
              <a:rPr lang="en-GB" sz="1100" dirty="0" err="1">
                <a:effectLst/>
              </a:rPr>
              <a:t>Brzeziecki</a:t>
            </a:r>
            <a:r>
              <a:rPr lang="en-GB" sz="1100" dirty="0">
                <a:effectLst/>
              </a:rPr>
              <a:t>, B., </a:t>
            </a:r>
            <a:r>
              <a:rPr lang="en-GB" sz="1100" dirty="0" err="1">
                <a:effectLst/>
              </a:rPr>
              <a:t>Pommerening</a:t>
            </a:r>
            <a:r>
              <a:rPr lang="en-GB" sz="1100" dirty="0">
                <a:effectLst/>
              </a:rPr>
              <a:t>, A., </a:t>
            </a:r>
            <a:r>
              <a:rPr lang="en-GB" sz="1100" dirty="0" err="1">
                <a:effectLst/>
              </a:rPr>
              <a:t>Miścicki</a:t>
            </a:r>
            <a:r>
              <a:rPr lang="en-GB" sz="1100" dirty="0">
                <a:effectLst/>
              </a:rPr>
              <a:t>, S., </a:t>
            </a:r>
            <a:r>
              <a:rPr lang="en-GB" sz="1100" dirty="0" err="1">
                <a:effectLst/>
              </a:rPr>
              <a:t>Drozdowski</a:t>
            </a:r>
            <a:r>
              <a:rPr lang="en-GB" sz="1100" dirty="0">
                <a:effectLst/>
              </a:rPr>
              <a:t>, S., &amp; </a:t>
            </a:r>
            <a:r>
              <a:rPr lang="en-GB" sz="1100" dirty="0" err="1">
                <a:effectLst/>
              </a:rPr>
              <a:t>Żybura</a:t>
            </a:r>
            <a:r>
              <a:rPr lang="en-GB" sz="1100" dirty="0">
                <a:effectLst/>
              </a:rPr>
              <a:t>, H. (2016). A common lack of demographic equilibrium among tree species in </a:t>
            </a:r>
            <a:r>
              <a:rPr lang="en-GB" sz="1100" dirty="0" err="1">
                <a:effectLst/>
              </a:rPr>
              <a:t>Białowieża</a:t>
            </a:r>
            <a:r>
              <a:rPr lang="en-GB" sz="1100" dirty="0">
                <a:effectLst/>
              </a:rPr>
              <a:t> National Park (NE Poland): Evidence from long-term plots. </a:t>
            </a:r>
            <a:r>
              <a:rPr lang="en-GB" sz="1100" i="1" dirty="0">
                <a:effectLst/>
              </a:rPr>
              <a:t>Journal of Vegetation Science</a:t>
            </a:r>
            <a:r>
              <a:rPr lang="en-GB" sz="1100" dirty="0">
                <a:effectLst/>
              </a:rPr>
              <a:t>, </a:t>
            </a:r>
            <a:r>
              <a:rPr lang="en-GB" sz="1100" i="1" dirty="0">
                <a:effectLst/>
              </a:rPr>
              <a:t>27</a:t>
            </a:r>
            <a:r>
              <a:rPr lang="en-GB" sz="1100" dirty="0">
                <a:effectLst/>
              </a:rPr>
              <a:t>(3), 460–469. </a:t>
            </a:r>
            <a:r>
              <a:rPr lang="en-GB" sz="1100" dirty="0">
                <a:effectLst/>
                <a:hlinkClick r:id="rId4"/>
              </a:rPr>
              <a:t>https://doi.org/10.1111/jvs.12369</a:t>
            </a:r>
            <a:endParaRPr lang="en-GB" sz="1100" dirty="0">
              <a:effectLst/>
            </a:endParaRPr>
          </a:p>
          <a:p>
            <a:pPr marL="114300" indent="0">
              <a:buNone/>
            </a:pPr>
            <a:endParaRPr lang="en-GB" sz="1100" dirty="0"/>
          </a:p>
          <a:p>
            <a:pPr marL="114300" indent="0">
              <a:buNone/>
            </a:pPr>
            <a:r>
              <a:rPr lang="en-GB" sz="1400" dirty="0"/>
              <a:t>Tropics:</a:t>
            </a:r>
          </a:p>
          <a:p>
            <a:pPr marL="114300" indent="0">
              <a:buNone/>
            </a:pPr>
            <a:r>
              <a:rPr lang="en-GB" sz="1400" dirty="0"/>
              <a:t>Regrowth:</a:t>
            </a:r>
          </a:p>
          <a:p>
            <a:pPr marL="114300" indent="0">
              <a:buNone/>
            </a:pPr>
            <a:r>
              <a:rPr lang="en-GB" sz="1000" dirty="0" err="1">
                <a:effectLst/>
              </a:rPr>
              <a:t>Poorter</a:t>
            </a:r>
            <a:r>
              <a:rPr lang="en-GB" sz="1000" dirty="0">
                <a:effectLst/>
              </a:rPr>
              <a:t>, L., </a:t>
            </a:r>
            <a:r>
              <a:rPr lang="en-GB" sz="1000" dirty="0" err="1">
                <a:effectLst/>
              </a:rPr>
              <a:t>Bongers</a:t>
            </a:r>
            <a:r>
              <a:rPr lang="en-GB" sz="1000" dirty="0">
                <a:effectLst/>
              </a:rPr>
              <a:t>, F., Aide, T. M., </a:t>
            </a:r>
            <a:r>
              <a:rPr lang="en-GB" sz="1000" dirty="0" err="1">
                <a:effectLst/>
              </a:rPr>
              <a:t>Almeyda</a:t>
            </a:r>
            <a:r>
              <a:rPr lang="en-GB" sz="1000" dirty="0">
                <a:effectLst/>
              </a:rPr>
              <a:t> Zambrano, A. M., </a:t>
            </a:r>
            <a:r>
              <a:rPr lang="en-GB" sz="1000" dirty="0" err="1">
                <a:effectLst/>
              </a:rPr>
              <a:t>Balvanera</a:t>
            </a:r>
            <a:r>
              <a:rPr lang="en-GB" sz="1000" dirty="0">
                <a:effectLst/>
              </a:rPr>
              <a:t>, P., Becknell, J. M., </a:t>
            </a:r>
            <a:r>
              <a:rPr lang="en-GB" sz="1000" dirty="0" err="1">
                <a:effectLst/>
              </a:rPr>
              <a:t>Boukili</a:t>
            </a:r>
            <a:r>
              <a:rPr lang="en-GB" sz="1000" dirty="0">
                <a:effectLst/>
              </a:rPr>
              <a:t>, V., </a:t>
            </a:r>
            <a:r>
              <a:rPr lang="en-GB" sz="1000" dirty="0" err="1">
                <a:effectLst/>
              </a:rPr>
              <a:t>Brancalion</a:t>
            </a:r>
            <a:r>
              <a:rPr lang="en-GB" sz="1000" dirty="0">
                <a:effectLst/>
              </a:rPr>
              <a:t>, P. H. S., Broadbent, E. N., </a:t>
            </a:r>
            <a:r>
              <a:rPr lang="en-GB" sz="1000" dirty="0" err="1">
                <a:effectLst/>
              </a:rPr>
              <a:t>Chazdon</a:t>
            </a:r>
            <a:r>
              <a:rPr lang="en-GB" sz="1000" dirty="0">
                <a:effectLst/>
              </a:rPr>
              <a:t>, R. L., Craven, D., de Almeida-Cortez, J. S., Cabral, G. A. L., de Jong, B. H. J., Denslow, J. S., Dent, D. H., DeWalt, S. J., Dupuy, J. M., Durán, S. M., … </a:t>
            </a:r>
            <a:r>
              <a:rPr lang="en-GB" sz="1000" dirty="0" err="1">
                <a:effectLst/>
              </a:rPr>
              <a:t>Rozendaal</a:t>
            </a:r>
            <a:r>
              <a:rPr lang="en-GB" sz="1000" dirty="0">
                <a:effectLst/>
              </a:rPr>
              <a:t>, D. M. A. (2016). Biomass resilience of Neotropical secondary forests. </a:t>
            </a:r>
            <a:r>
              <a:rPr lang="en-GB" sz="1000" i="1" dirty="0">
                <a:effectLst/>
              </a:rPr>
              <a:t>Nature</a:t>
            </a:r>
            <a:r>
              <a:rPr lang="en-GB" sz="1000" dirty="0">
                <a:effectLst/>
              </a:rPr>
              <a:t>, </a:t>
            </a:r>
            <a:r>
              <a:rPr lang="en-GB" sz="1000" i="1" dirty="0">
                <a:effectLst/>
              </a:rPr>
              <a:t>530</a:t>
            </a:r>
            <a:r>
              <a:rPr lang="en-GB" sz="1000" dirty="0">
                <a:effectLst/>
              </a:rPr>
              <a:t>(7589), Article 7589. </a:t>
            </a:r>
            <a:r>
              <a:rPr lang="en-GB" sz="1000" dirty="0">
                <a:effectLst/>
                <a:hlinkClick r:id="rId5"/>
              </a:rPr>
              <a:t>https://doi.org/10.1038/nature16512</a:t>
            </a:r>
            <a:endParaRPr lang="en-GB" sz="1000" dirty="0">
              <a:effectLst/>
            </a:endParaRPr>
          </a:p>
          <a:p>
            <a:pPr marL="114300" indent="0">
              <a:buNone/>
            </a:pPr>
            <a:r>
              <a:rPr lang="en-GB" sz="1400" dirty="0"/>
              <a:t>Equilibrium Dynamics  + stand structure:</a:t>
            </a:r>
          </a:p>
          <a:p>
            <a:pPr marL="114300" indent="0">
              <a:buNone/>
            </a:pPr>
            <a:r>
              <a:rPr lang="en-GB" sz="1000" dirty="0"/>
              <a:t>Condit, Richard et al. (2019), Complete data from the Barro Colorado 50-ha plot: 423617 trees, 35 years, Dryad, Dataset, </a:t>
            </a:r>
            <a:r>
              <a:rPr lang="en-GB" sz="1000" dirty="0">
                <a:hlinkClick r:id="rId6"/>
              </a:rPr>
              <a:t>https://doi.org/10.15146/5xcp-0d46</a:t>
            </a:r>
            <a:endParaRPr lang="en-GB" sz="1000" dirty="0"/>
          </a:p>
          <a:p>
            <a:pPr marL="114300" indent="0">
              <a:buNone/>
            </a:pPr>
            <a:r>
              <a:rPr lang="en-GB" sz="1000" dirty="0">
                <a:effectLst/>
                <a:latin typeface="Arial" panose="020B0604020202020204" pitchFamily="34" charset="0"/>
              </a:rPr>
              <a:t>Davies SJ, </a:t>
            </a:r>
            <a:r>
              <a:rPr lang="en-GB" sz="1000" dirty="0" err="1">
                <a:effectLst/>
                <a:latin typeface="Arial" panose="020B0604020202020204" pitchFamily="34" charset="0"/>
              </a:rPr>
              <a:t>Abiem</a:t>
            </a:r>
            <a:r>
              <a:rPr lang="en-GB" sz="1000" dirty="0">
                <a:effectLst/>
                <a:latin typeface="Arial" panose="020B0604020202020204" pitchFamily="34" charset="0"/>
              </a:rPr>
              <a:t> I, Abu Salim K, Aguilar S, Allen D, Alonso A, Anderson- Teixeira K, Andrade A, Arellano G, Ashton PS et al. 2021. </a:t>
            </a:r>
            <a:r>
              <a:rPr lang="en-GB" sz="1000" dirty="0" err="1">
                <a:effectLst/>
                <a:latin typeface="Arial" panose="020B0604020202020204" pitchFamily="34" charset="0"/>
              </a:rPr>
              <a:t>ForestGEO</a:t>
            </a:r>
            <a:r>
              <a:rPr lang="en-GB" sz="1000" dirty="0">
                <a:effectLst/>
                <a:latin typeface="Arial" panose="020B0604020202020204" pitchFamily="34" charset="0"/>
              </a:rPr>
              <a:t>: understanding forest diversity and dynamics through a global observatory network. Biological Conservation 253: 108907</a:t>
            </a:r>
            <a:endParaRPr lang="en-GB" sz="1000" dirty="0"/>
          </a:p>
          <a:p>
            <a:pPr marL="114300" indent="0">
              <a:buNone/>
            </a:pPr>
            <a:endParaRPr lang="en-GB" sz="1400" dirty="0"/>
          </a:p>
          <a:p>
            <a:endParaRPr lang="en-US" dirty="0"/>
          </a:p>
        </p:txBody>
      </p:sp>
      <p:sp>
        <p:nvSpPr>
          <p:cNvPr id="6" name="TextBox 5">
            <a:extLst>
              <a:ext uri="{FF2B5EF4-FFF2-40B4-BE49-F238E27FC236}">
                <a16:creationId xmlns:a16="http://schemas.microsoft.com/office/drawing/2014/main" id="{B4D9DB02-6F9A-D922-6A3E-D74D7D446031}"/>
              </a:ext>
            </a:extLst>
          </p:cNvPr>
          <p:cNvSpPr txBox="1"/>
          <p:nvPr/>
        </p:nvSpPr>
        <p:spPr>
          <a:xfrm>
            <a:off x="4384275" y="885484"/>
            <a:ext cx="4759725" cy="7617470"/>
          </a:xfrm>
          <a:prstGeom prst="rect">
            <a:avLst/>
          </a:prstGeom>
          <a:noFill/>
        </p:spPr>
        <p:txBody>
          <a:bodyPr wrap="square" rtlCol="0">
            <a:spAutoFit/>
          </a:bodyPr>
          <a:lstStyle/>
          <a:p>
            <a:pPr marL="114300" indent="0">
              <a:buNone/>
            </a:pPr>
            <a:r>
              <a:rPr lang="en-GB" sz="2000" b="1" dirty="0"/>
              <a:t>Key model references:</a:t>
            </a:r>
          </a:p>
          <a:p>
            <a:pPr marL="114300" indent="0">
              <a:buNone/>
            </a:pPr>
            <a:r>
              <a:rPr lang="en-GB" sz="1300" dirty="0"/>
              <a:t>LPJ-GUESS</a:t>
            </a:r>
          </a:p>
          <a:p>
            <a:pPr marL="114300" indent="0">
              <a:buNone/>
            </a:pPr>
            <a:r>
              <a:rPr lang="en-GB" sz="900" dirty="0">
                <a:effectLst/>
              </a:rPr>
              <a:t>Smith, B., </a:t>
            </a:r>
            <a:r>
              <a:rPr lang="en-GB" sz="900" dirty="0" err="1">
                <a:effectLst/>
              </a:rPr>
              <a:t>Wårlind</a:t>
            </a:r>
            <a:r>
              <a:rPr lang="en-GB" sz="900" dirty="0">
                <a:effectLst/>
              </a:rPr>
              <a:t>, D., </a:t>
            </a:r>
            <a:r>
              <a:rPr lang="en-GB" sz="900" dirty="0" err="1">
                <a:effectLst/>
              </a:rPr>
              <a:t>Arneth</a:t>
            </a:r>
            <a:r>
              <a:rPr lang="en-GB" sz="900" dirty="0">
                <a:effectLst/>
              </a:rPr>
              <a:t>, A., </a:t>
            </a:r>
            <a:r>
              <a:rPr lang="en-GB" sz="900" dirty="0" err="1">
                <a:effectLst/>
              </a:rPr>
              <a:t>Hickler</a:t>
            </a:r>
            <a:r>
              <a:rPr lang="en-GB" sz="900" dirty="0">
                <a:effectLst/>
              </a:rPr>
              <a:t>, T., </a:t>
            </a:r>
            <a:r>
              <a:rPr lang="en-GB" sz="900" dirty="0" err="1">
                <a:effectLst/>
              </a:rPr>
              <a:t>Leadley</a:t>
            </a:r>
            <a:r>
              <a:rPr lang="en-GB" sz="900" dirty="0">
                <a:effectLst/>
              </a:rPr>
              <a:t>, P., </a:t>
            </a:r>
            <a:r>
              <a:rPr lang="en-GB" sz="900" dirty="0" err="1">
                <a:effectLst/>
              </a:rPr>
              <a:t>Siltberg</a:t>
            </a:r>
            <a:r>
              <a:rPr lang="en-GB" sz="900" dirty="0">
                <a:effectLst/>
              </a:rPr>
              <a:t>, J., &amp; </a:t>
            </a:r>
            <a:r>
              <a:rPr lang="en-GB" sz="900" dirty="0" err="1">
                <a:effectLst/>
              </a:rPr>
              <a:t>Zaehle</a:t>
            </a:r>
            <a:r>
              <a:rPr lang="en-GB" sz="900" dirty="0">
                <a:effectLst/>
              </a:rPr>
              <a:t>, S. (2014). Implications of incorporating N cycling and N limitations on primary production in an individual-based dynamic vegetation model. </a:t>
            </a:r>
            <a:r>
              <a:rPr lang="en-GB" sz="900" i="1" dirty="0" err="1">
                <a:effectLst/>
              </a:rPr>
              <a:t>Biogeosciences</a:t>
            </a:r>
            <a:r>
              <a:rPr lang="en-GB" sz="900" dirty="0">
                <a:effectLst/>
              </a:rPr>
              <a:t>, </a:t>
            </a:r>
            <a:r>
              <a:rPr lang="en-GB" sz="900" i="1" dirty="0">
                <a:effectLst/>
              </a:rPr>
              <a:t>11</a:t>
            </a:r>
            <a:r>
              <a:rPr lang="en-GB" sz="900" dirty="0">
                <a:effectLst/>
              </a:rPr>
              <a:t>(7), 2027–2054. </a:t>
            </a:r>
            <a:r>
              <a:rPr lang="en-GB" sz="900" dirty="0">
                <a:effectLst/>
                <a:hlinkClick r:id="rId7"/>
              </a:rPr>
              <a:t>https://doi.org/10.5194/bg-11-2027-2014</a:t>
            </a:r>
            <a:endParaRPr lang="en-GB" sz="900" dirty="0">
              <a:effectLst/>
            </a:endParaRPr>
          </a:p>
          <a:p>
            <a:pPr marL="114300" indent="0">
              <a:buNone/>
            </a:pPr>
            <a:r>
              <a:rPr lang="en-GB" sz="900" dirty="0"/>
              <a:t>Smith, B., Prentice, I.C. &amp; Sykes, M.T. 2001. Representation of vegetation dynamics in the modelling of terrestrial ecosystems: comparing two contrasting approaches within European climate space. </a:t>
            </a:r>
            <a:r>
              <a:rPr lang="en-GB" sz="900" dirty="0">
                <a:hlinkClick r:id="rId8"/>
              </a:rPr>
              <a:t>Global Ecology &amp; Biogeography 10: 621-637.</a:t>
            </a:r>
            <a:endParaRPr lang="en-GB" sz="900" dirty="0">
              <a:effectLst/>
            </a:endParaRPr>
          </a:p>
          <a:p>
            <a:pPr marL="114300" indent="0">
              <a:buNone/>
            </a:pPr>
            <a:r>
              <a:rPr lang="en-GB" sz="900" dirty="0" err="1"/>
              <a:t>Lindeskog</a:t>
            </a:r>
            <a:r>
              <a:rPr lang="en-GB" sz="900" dirty="0"/>
              <a:t>, M., </a:t>
            </a:r>
            <a:r>
              <a:rPr lang="en-GB" sz="900" dirty="0" err="1"/>
              <a:t>Arneth</a:t>
            </a:r>
            <a:r>
              <a:rPr lang="en-GB" sz="900" dirty="0"/>
              <a:t>, A., </a:t>
            </a:r>
            <a:r>
              <a:rPr lang="en-GB" sz="900" dirty="0" err="1"/>
              <a:t>Bondeau</a:t>
            </a:r>
            <a:r>
              <a:rPr lang="en-GB" sz="900" dirty="0"/>
              <a:t>, A., </a:t>
            </a:r>
            <a:r>
              <a:rPr lang="en-GB" sz="900" dirty="0" err="1"/>
              <a:t>Waha</a:t>
            </a:r>
            <a:r>
              <a:rPr lang="en-GB" sz="900" dirty="0"/>
              <a:t>, K., </a:t>
            </a:r>
            <a:r>
              <a:rPr lang="en-GB" sz="900" dirty="0" err="1"/>
              <a:t>Seaquist</a:t>
            </a:r>
            <a:r>
              <a:rPr lang="en-GB" sz="900" dirty="0"/>
              <a:t>, J., Olin, S. &amp; Smith, B. 2013. Implications of accounting for land use in simulations of ecosystem services and carbon cycling in Africa. </a:t>
            </a:r>
            <a:r>
              <a:rPr lang="en-GB" sz="900" dirty="0">
                <a:hlinkClick r:id="rId9"/>
              </a:rPr>
              <a:t>Earth System Dynamics 4: 385-407.</a:t>
            </a:r>
            <a:endParaRPr lang="en-GB" sz="900" dirty="0"/>
          </a:p>
          <a:p>
            <a:pPr marL="114300" indent="0">
              <a:buNone/>
            </a:pPr>
            <a:endParaRPr lang="en-GB" sz="500" dirty="0"/>
          </a:p>
          <a:p>
            <a:pPr marL="114300" indent="0">
              <a:buNone/>
            </a:pPr>
            <a:r>
              <a:rPr lang="en-GB" sz="1300" dirty="0" err="1"/>
              <a:t>BiomeES</a:t>
            </a:r>
            <a:r>
              <a:rPr lang="en-GB" sz="1300" dirty="0"/>
              <a:t> (</a:t>
            </a:r>
            <a:r>
              <a:rPr lang="en-GB" sz="1300" dirty="0" err="1"/>
              <a:t>BiomeE</a:t>
            </a:r>
            <a:r>
              <a:rPr lang="en-GB" sz="1300" dirty="0"/>
              <a:t>-Standalone)</a:t>
            </a:r>
          </a:p>
          <a:p>
            <a:pPr marL="114300" indent="0">
              <a:buNone/>
            </a:pPr>
            <a:r>
              <a:rPr lang="en-GB" sz="900" dirty="0">
                <a:effectLst/>
              </a:rPr>
              <a:t>Weng, E., </a:t>
            </a:r>
            <a:r>
              <a:rPr lang="en-GB" sz="900" dirty="0" err="1">
                <a:effectLst/>
              </a:rPr>
              <a:t>Aleinov</a:t>
            </a:r>
            <a:r>
              <a:rPr lang="en-GB" sz="900" dirty="0">
                <a:effectLst/>
              </a:rPr>
              <a:t>, I., Singh, R., Puma, M. J., McDermid, S. S., Kiang, N. Y., Kelley, M., Wilcox, K., </a:t>
            </a:r>
            <a:r>
              <a:rPr lang="en-GB" sz="900" dirty="0" err="1">
                <a:effectLst/>
              </a:rPr>
              <a:t>Dybzinski</a:t>
            </a:r>
            <a:r>
              <a:rPr lang="en-GB" sz="900" dirty="0">
                <a:effectLst/>
              </a:rPr>
              <a:t>, R., </a:t>
            </a:r>
            <a:r>
              <a:rPr lang="en-GB" sz="900" dirty="0" err="1">
                <a:effectLst/>
              </a:rPr>
              <a:t>Farrior</a:t>
            </a:r>
            <a:r>
              <a:rPr lang="en-GB" sz="900" dirty="0">
                <a:effectLst/>
              </a:rPr>
              <a:t>, C. E., </a:t>
            </a:r>
            <a:r>
              <a:rPr lang="en-GB" sz="900" dirty="0" err="1">
                <a:effectLst/>
              </a:rPr>
              <a:t>Pacala</a:t>
            </a:r>
            <a:r>
              <a:rPr lang="en-GB" sz="900" dirty="0">
                <a:effectLst/>
              </a:rPr>
              <a:t>, S. W., &amp; Cook, B. I. (2022). </a:t>
            </a:r>
            <a:r>
              <a:rPr lang="en-GB" sz="900" dirty="0" err="1">
                <a:effectLst/>
              </a:rPr>
              <a:t>Modeling</a:t>
            </a:r>
            <a:r>
              <a:rPr lang="en-GB" sz="900" dirty="0">
                <a:effectLst/>
              </a:rPr>
              <a:t> demographic-driven vegetation dynamics and ecosystem biogeochemical cycling in NASA GISS’s Earth system model (</a:t>
            </a:r>
            <a:r>
              <a:rPr lang="en-GB" sz="900" dirty="0" err="1">
                <a:effectLst/>
              </a:rPr>
              <a:t>ModelE-BiomeE</a:t>
            </a:r>
            <a:r>
              <a:rPr lang="en-GB" sz="900" dirty="0">
                <a:effectLst/>
              </a:rPr>
              <a:t> v.1.0). </a:t>
            </a:r>
            <a:r>
              <a:rPr lang="en-GB" sz="900" i="1" dirty="0">
                <a:effectLst/>
              </a:rPr>
              <a:t>Geoscientific Model Development</a:t>
            </a:r>
            <a:r>
              <a:rPr lang="en-GB" sz="900" dirty="0">
                <a:effectLst/>
              </a:rPr>
              <a:t>, </a:t>
            </a:r>
            <a:r>
              <a:rPr lang="en-GB" sz="900" i="1" dirty="0">
                <a:effectLst/>
              </a:rPr>
              <a:t>15</a:t>
            </a:r>
            <a:r>
              <a:rPr lang="en-GB" sz="900" dirty="0">
                <a:effectLst/>
              </a:rPr>
              <a:t>(22), 8153–8180. </a:t>
            </a:r>
            <a:r>
              <a:rPr lang="en-GB" sz="900" dirty="0">
                <a:effectLst/>
                <a:hlinkClick r:id="rId10"/>
              </a:rPr>
              <a:t>https://doi.org/10.5194/gmd-15-8153-2022</a:t>
            </a:r>
            <a:endParaRPr lang="en-GB" sz="900" dirty="0">
              <a:effectLst/>
            </a:endParaRPr>
          </a:p>
          <a:p>
            <a:pPr marL="114300" indent="0">
              <a:buNone/>
            </a:pPr>
            <a:endParaRPr lang="en-GB" sz="1000" dirty="0">
              <a:effectLst/>
            </a:endParaRPr>
          </a:p>
          <a:p>
            <a:pPr marL="114300" indent="0">
              <a:buNone/>
            </a:pPr>
            <a:r>
              <a:rPr lang="en-GB" sz="1300" dirty="0" err="1"/>
              <a:t>BiomeEP</a:t>
            </a:r>
            <a:r>
              <a:rPr lang="en-GB" sz="1300" dirty="0"/>
              <a:t> ( </a:t>
            </a:r>
            <a:r>
              <a:rPr lang="en-GB" sz="1300" dirty="0" err="1"/>
              <a:t>BiomeE</a:t>
            </a:r>
            <a:r>
              <a:rPr lang="en-GB" sz="1300" dirty="0"/>
              <a:t> P-model coupled)</a:t>
            </a:r>
          </a:p>
          <a:p>
            <a:pPr marL="114300" indent="0">
              <a:buNone/>
            </a:pPr>
            <a:r>
              <a:rPr lang="en-GB" sz="900" dirty="0">
                <a:effectLst/>
              </a:rPr>
              <a:t>Stocker, B. D., Wang, H., Smith, N. G., Harrison, S. P., Keenan, T. F., Sandoval, D., Davis, T., &amp; Prentice, I. C. (2020). P-model v1.0: An optimality-based light use efficiency model for simulating ecosystem gross primary production. </a:t>
            </a:r>
            <a:r>
              <a:rPr lang="en-GB" sz="900" i="1" dirty="0">
                <a:effectLst/>
              </a:rPr>
              <a:t>Geoscientific Model Development</a:t>
            </a:r>
            <a:r>
              <a:rPr lang="en-GB" sz="900" dirty="0">
                <a:effectLst/>
              </a:rPr>
              <a:t>, </a:t>
            </a:r>
            <a:r>
              <a:rPr lang="en-GB" sz="900" i="1" dirty="0">
                <a:effectLst/>
              </a:rPr>
              <a:t>13</a:t>
            </a:r>
            <a:r>
              <a:rPr lang="en-GB" sz="900" dirty="0">
                <a:effectLst/>
              </a:rPr>
              <a:t>(3), 1545–1581. </a:t>
            </a:r>
            <a:r>
              <a:rPr lang="en-GB" sz="900" dirty="0">
                <a:effectLst/>
                <a:hlinkClick r:id="rId11"/>
              </a:rPr>
              <a:t>https://doi.org/10.5194/gmd-13-1545-2020</a:t>
            </a:r>
            <a:endParaRPr lang="en-GB" sz="900" dirty="0">
              <a:effectLst/>
            </a:endParaRPr>
          </a:p>
          <a:p>
            <a:pPr marL="114300" indent="0">
              <a:buNone/>
            </a:pPr>
            <a:endParaRPr lang="en-GB" sz="1400" dirty="0">
              <a:effectLst/>
            </a:endParaRPr>
          </a:p>
          <a:p>
            <a:pPr marL="114300" indent="0">
              <a:buNone/>
            </a:pPr>
            <a:r>
              <a:rPr lang="en-GB" sz="1300" dirty="0">
                <a:effectLst/>
              </a:rPr>
              <a:t>FATES</a:t>
            </a:r>
          </a:p>
          <a:p>
            <a:pPr marL="114300" indent="0">
              <a:buNone/>
            </a:pPr>
            <a:endParaRPr lang="en-GB" sz="1300" dirty="0">
              <a:effectLst/>
            </a:endParaRPr>
          </a:p>
          <a:p>
            <a:pPr marL="114300" indent="0">
              <a:buNone/>
            </a:pPr>
            <a:r>
              <a:rPr lang="en-GB" sz="1300" dirty="0"/>
              <a:t>JULES-RED</a:t>
            </a:r>
          </a:p>
          <a:p>
            <a:pPr marL="114300" indent="0">
              <a:buNone/>
            </a:pPr>
            <a:r>
              <a:rPr lang="en-GB" sz="900" dirty="0">
                <a:effectLst/>
              </a:rPr>
              <a:t>Argles, A. P. K., Moore, J. R., </a:t>
            </a:r>
            <a:r>
              <a:rPr lang="en-GB" sz="900" dirty="0" err="1">
                <a:effectLst/>
              </a:rPr>
              <a:t>Huntingford</a:t>
            </a:r>
            <a:r>
              <a:rPr lang="en-GB" sz="900" dirty="0">
                <a:effectLst/>
              </a:rPr>
              <a:t>, C., Wiltshire, A. J., Harper, A. B., Jones, C. D., &amp; Cox, P. M. (2020). Robust Ecosystem Demography (RED version 1.0): A parsimonious approach to modelling vegetation dynamics in Earth system models. </a:t>
            </a:r>
            <a:r>
              <a:rPr lang="en-GB" sz="900" i="1" dirty="0">
                <a:effectLst/>
              </a:rPr>
              <a:t>Geoscientific Model Development</a:t>
            </a:r>
            <a:r>
              <a:rPr lang="en-GB" sz="900" dirty="0">
                <a:effectLst/>
              </a:rPr>
              <a:t>, </a:t>
            </a:r>
            <a:r>
              <a:rPr lang="en-GB" sz="900" i="1" dirty="0">
                <a:effectLst/>
              </a:rPr>
              <a:t>13</a:t>
            </a:r>
            <a:r>
              <a:rPr lang="en-GB" sz="900" dirty="0">
                <a:effectLst/>
              </a:rPr>
              <a:t>(9), 4067–4089. </a:t>
            </a:r>
            <a:r>
              <a:rPr lang="en-GB" sz="900" dirty="0">
                <a:effectLst/>
                <a:hlinkClick r:id="rId12"/>
              </a:rPr>
              <a:t>https://doi.org/10.5194/gmd-13-4067-2020</a:t>
            </a:r>
            <a:endParaRPr lang="en-GB" sz="900" dirty="0"/>
          </a:p>
          <a:p>
            <a:pPr marL="114300" indent="0">
              <a:buNone/>
            </a:pPr>
            <a:r>
              <a:rPr lang="en-GB" sz="1300" dirty="0"/>
              <a:t>ORCHIDEE</a:t>
            </a:r>
          </a:p>
          <a:p>
            <a:pPr marL="114300"/>
            <a:r>
              <a:rPr lang="en-GB" sz="800" dirty="0" err="1">
                <a:effectLst/>
              </a:rPr>
              <a:t>Krinner</a:t>
            </a:r>
            <a:r>
              <a:rPr lang="en-GB" sz="800" dirty="0">
                <a:effectLst/>
              </a:rPr>
              <a:t>, G., </a:t>
            </a:r>
            <a:r>
              <a:rPr lang="en-GB" sz="800" dirty="0" err="1">
                <a:effectLst/>
              </a:rPr>
              <a:t>Viovy</a:t>
            </a:r>
            <a:r>
              <a:rPr lang="en-GB" sz="800" dirty="0">
                <a:effectLst/>
              </a:rPr>
              <a:t>, N., de </a:t>
            </a:r>
            <a:r>
              <a:rPr lang="en-GB" sz="800" dirty="0" err="1">
                <a:effectLst/>
              </a:rPr>
              <a:t>Noblet-Ducoudré</a:t>
            </a:r>
            <a:r>
              <a:rPr lang="en-GB" sz="800" dirty="0">
                <a:effectLst/>
              </a:rPr>
              <a:t>, N., </a:t>
            </a:r>
            <a:r>
              <a:rPr lang="en-GB" sz="800" dirty="0" err="1">
                <a:effectLst/>
              </a:rPr>
              <a:t>Ogée</a:t>
            </a:r>
            <a:r>
              <a:rPr lang="en-GB" sz="800" dirty="0">
                <a:effectLst/>
              </a:rPr>
              <a:t>, J., </a:t>
            </a:r>
            <a:r>
              <a:rPr lang="en-GB" sz="800" dirty="0" err="1">
                <a:effectLst/>
              </a:rPr>
              <a:t>Polcher</a:t>
            </a:r>
            <a:r>
              <a:rPr lang="en-GB" sz="800" dirty="0">
                <a:effectLst/>
              </a:rPr>
              <a:t>, J., </a:t>
            </a:r>
            <a:r>
              <a:rPr lang="en-GB" sz="800" dirty="0" err="1">
                <a:effectLst/>
              </a:rPr>
              <a:t>Friedlingstein</a:t>
            </a:r>
            <a:r>
              <a:rPr lang="en-GB" sz="800" dirty="0">
                <a:effectLst/>
              </a:rPr>
              <a:t>, P., </a:t>
            </a:r>
            <a:r>
              <a:rPr lang="en-GB" sz="800" dirty="0" err="1">
                <a:effectLst/>
              </a:rPr>
              <a:t>Ciais</a:t>
            </a:r>
            <a:r>
              <a:rPr lang="en-GB" sz="800" dirty="0">
                <a:effectLst/>
              </a:rPr>
              <a:t>, P., </a:t>
            </a:r>
            <a:r>
              <a:rPr lang="en-GB" sz="800" dirty="0" err="1">
                <a:effectLst/>
              </a:rPr>
              <a:t>Sitch</a:t>
            </a:r>
            <a:r>
              <a:rPr lang="en-GB" sz="800" dirty="0">
                <a:effectLst/>
              </a:rPr>
              <a:t>, S., &amp; Prentice, I. C. (2005). A dynamic global vegetation model for studies of the coupled atmosphere-biosphere system. </a:t>
            </a:r>
            <a:r>
              <a:rPr lang="en-GB" sz="800" i="1" dirty="0">
                <a:effectLst/>
              </a:rPr>
              <a:t>Global Biogeochemical Cycles</a:t>
            </a:r>
            <a:r>
              <a:rPr lang="en-GB" sz="800" dirty="0">
                <a:effectLst/>
              </a:rPr>
              <a:t>, </a:t>
            </a:r>
            <a:r>
              <a:rPr lang="en-GB" sz="800" i="1" dirty="0">
                <a:effectLst/>
              </a:rPr>
              <a:t>19</a:t>
            </a:r>
            <a:r>
              <a:rPr lang="en-GB" sz="800" dirty="0">
                <a:effectLst/>
              </a:rPr>
              <a:t>(1). </a:t>
            </a:r>
            <a:r>
              <a:rPr lang="en-GB" sz="800" dirty="0">
                <a:effectLst/>
                <a:hlinkClick r:id="rId13"/>
              </a:rPr>
              <a:t>https://doi.org/10.1029/2003GB002199</a:t>
            </a:r>
            <a:endParaRPr lang="en-GB" sz="800" dirty="0">
              <a:effectLst/>
            </a:endParaRPr>
          </a:p>
          <a:p>
            <a:pPr marL="114300"/>
            <a:r>
              <a:rPr lang="en-GB" sz="800" dirty="0" err="1">
                <a:effectLst/>
              </a:rPr>
              <a:t>Naudts</a:t>
            </a:r>
            <a:r>
              <a:rPr lang="en-GB" sz="800" dirty="0">
                <a:effectLst/>
              </a:rPr>
              <a:t>, K., Ryder, J., McGrath, M. J., Otto, J., Chen, Y., </a:t>
            </a:r>
            <a:r>
              <a:rPr lang="en-GB" sz="800" dirty="0" err="1">
                <a:effectLst/>
              </a:rPr>
              <a:t>Valade</a:t>
            </a:r>
            <a:r>
              <a:rPr lang="en-GB" sz="800" dirty="0">
                <a:effectLst/>
              </a:rPr>
              <a:t>, A., </a:t>
            </a:r>
            <a:r>
              <a:rPr lang="en-GB" sz="800" dirty="0" err="1">
                <a:effectLst/>
              </a:rPr>
              <a:t>Bellasen</a:t>
            </a:r>
            <a:r>
              <a:rPr lang="en-GB" sz="800" dirty="0">
                <a:effectLst/>
              </a:rPr>
              <a:t>, V., </a:t>
            </a:r>
            <a:r>
              <a:rPr lang="en-GB" sz="800" dirty="0" err="1">
                <a:effectLst/>
              </a:rPr>
              <a:t>Berhongaray</a:t>
            </a:r>
            <a:r>
              <a:rPr lang="en-GB" sz="800" dirty="0">
                <a:effectLst/>
              </a:rPr>
              <a:t>, G., </a:t>
            </a:r>
            <a:r>
              <a:rPr lang="en-GB" sz="800" dirty="0" err="1">
                <a:effectLst/>
              </a:rPr>
              <a:t>Bönisch</a:t>
            </a:r>
            <a:r>
              <a:rPr lang="en-GB" sz="800" dirty="0">
                <a:effectLst/>
              </a:rPr>
              <a:t>, G., </a:t>
            </a:r>
            <a:r>
              <a:rPr lang="en-GB" sz="800" dirty="0" err="1">
                <a:effectLst/>
              </a:rPr>
              <a:t>Campioli</a:t>
            </a:r>
            <a:r>
              <a:rPr lang="en-GB" sz="800" dirty="0">
                <a:effectLst/>
              </a:rPr>
              <a:t>, M., Ghattas, J., De Groote, T., </a:t>
            </a:r>
            <a:r>
              <a:rPr lang="en-GB" sz="800" dirty="0" err="1">
                <a:effectLst/>
              </a:rPr>
              <a:t>Haverd</a:t>
            </a:r>
            <a:r>
              <a:rPr lang="en-GB" sz="800" dirty="0">
                <a:effectLst/>
              </a:rPr>
              <a:t>, V., </a:t>
            </a:r>
            <a:r>
              <a:rPr lang="en-GB" sz="800" dirty="0" err="1">
                <a:effectLst/>
              </a:rPr>
              <a:t>Kattge</a:t>
            </a:r>
            <a:r>
              <a:rPr lang="en-GB" sz="800" dirty="0">
                <a:effectLst/>
              </a:rPr>
              <a:t>, J., </a:t>
            </a:r>
            <a:r>
              <a:rPr lang="en-GB" sz="800" dirty="0" err="1">
                <a:effectLst/>
              </a:rPr>
              <a:t>MacBean</a:t>
            </a:r>
            <a:r>
              <a:rPr lang="en-GB" sz="800" dirty="0">
                <a:effectLst/>
              </a:rPr>
              <a:t>, N., </a:t>
            </a:r>
            <a:r>
              <a:rPr lang="en-GB" sz="800" dirty="0" err="1">
                <a:effectLst/>
              </a:rPr>
              <a:t>Maignan</a:t>
            </a:r>
            <a:r>
              <a:rPr lang="en-GB" sz="800" dirty="0">
                <a:effectLst/>
              </a:rPr>
              <a:t>, F., </a:t>
            </a:r>
            <a:r>
              <a:rPr lang="en-GB" sz="800" dirty="0" err="1">
                <a:effectLst/>
              </a:rPr>
              <a:t>Merilä</a:t>
            </a:r>
            <a:r>
              <a:rPr lang="en-GB" sz="800" dirty="0">
                <a:effectLst/>
              </a:rPr>
              <a:t>, P., Penuelas, J., </a:t>
            </a:r>
            <a:r>
              <a:rPr lang="en-GB" sz="800" dirty="0" err="1">
                <a:effectLst/>
              </a:rPr>
              <a:t>Peylin</a:t>
            </a:r>
            <a:r>
              <a:rPr lang="en-GB" sz="800" dirty="0">
                <a:effectLst/>
              </a:rPr>
              <a:t>, P., … </a:t>
            </a:r>
            <a:r>
              <a:rPr lang="en-GB" sz="800" dirty="0" err="1">
                <a:effectLst/>
              </a:rPr>
              <a:t>Luyssaert</a:t>
            </a:r>
            <a:r>
              <a:rPr lang="en-GB" sz="800" dirty="0">
                <a:effectLst/>
              </a:rPr>
              <a:t>, S. (2015). A vertically discretised canopy description for ORCHIDEE (SVN r2290) and the modifications to the energy, water and carbon fluxes. </a:t>
            </a:r>
            <a:r>
              <a:rPr lang="en-GB" sz="800" i="1" dirty="0">
                <a:effectLst/>
              </a:rPr>
              <a:t>Geoscientific Model Development</a:t>
            </a:r>
            <a:r>
              <a:rPr lang="en-GB" sz="800" dirty="0">
                <a:effectLst/>
              </a:rPr>
              <a:t>, </a:t>
            </a:r>
            <a:r>
              <a:rPr lang="en-GB" sz="800" i="1" dirty="0">
                <a:effectLst/>
              </a:rPr>
              <a:t>8</a:t>
            </a:r>
            <a:r>
              <a:rPr lang="en-GB" sz="800" dirty="0">
                <a:effectLst/>
              </a:rPr>
              <a:t>(7), 2035–2065. </a:t>
            </a:r>
            <a:r>
              <a:rPr lang="en-GB" sz="800" dirty="0">
                <a:effectLst/>
                <a:hlinkClick r:id="rId14"/>
              </a:rPr>
              <a:t>https://doi.org/10.5194/gmd-8-2035-2015</a:t>
            </a:r>
            <a:endParaRPr lang="en-GB" sz="800" dirty="0"/>
          </a:p>
          <a:p>
            <a:pPr marL="114300"/>
            <a:r>
              <a:rPr lang="en-GB" sz="800" dirty="0" err="1">
                <a:effectLst/>
              </a:rPr>
              <a:t>Vuichard</a:t>
            </a:r>
            <a:r>
              <a:rPr lang="en-GB" sz="800" dirty="0">
                <a:effectLst/>
              </a:rPr>
              <a:t>, N., Messina, P., </a:t>
            </a:r>
            <a:r>
              <a:rPr lang="en-GB" sz="800" dirty="0" err="1">
                <a:effectLst/>
              </a:rPr>
              <a:t>Luyssaert</a:t>
            </a:r>
            <a:r>
              <a:rPr lang="en-GB" sz="800" dirty="0">
                <a:effectLst/>
              </a:rPr>
              <a:t>, S., </a:t>
            </a:r>
            <a:r>
              <a:rPr lang="en-GB" sz="800" dirty="0" err="1">
                <a:effectLst/>
              </a:rPr>
              <a:t>Guenet</a:t>
            </a:r>
            <a:r>
              <a:rPr lang="en-GB" sz="800" dirty="0">
                <a:effectLst/>
              </a:rPr>
              <a:t>, B., </a:t>
            </a:r>
            <a:r>
              <a:rPr lang="en-GB" sz="800" dirty="0" err="1">
                <a:effectLst/>
              </a:rPr>
              <a:t>Zaehle</a:t>
            </a:r>
            <a:r>
              <a:rPr lang="en-GB" sz="800" dirty="0">
                <a:effectLst/>
              </a:rPr>
              <a:t>, S., Ghattas, J., </a:t>
            </a:r>
            <a:r>
              <a:rPr lang="en-GB" sz="800" dirty="0" err="1">
                <a:effectLst/>
              </a:rPr>
              <a:t>Bastrikov</a:t>
            </a:r>
            <a:r>
              <a:rPr lang="en-GB" sz="800" dirty="0">
                <a:effectLst/>
              </a:rPr>
              <a:t>, V., &amp; </a:t>
            </a:r>
            <a:r>
              <a:rPr lang="en-GB" sz="800" dirty="0" err="1">
                <a:effectLst/>
              </a:rPr>
              <a:t>Peylin</a:t>
            </a:r>
            <a:r>
              <a:rPr lang="en-GB" sz="800" dirty="0">
                <a:effectLst/>
              </a:rPr>
              <a:t>, P. (2019). Accounting for carbon and nitrogen interactions in the global terrestrial ecosystem model ORCHIDEE (trunk version, rev 4999): Multi-scale evaluation of gross primary production. </a:t>
            </a:r>
            <a:r>
              <a:rPr lang="en-GB" sz="800" i="1" dirty="0">
                <a:effectLst/>
              </a:rPr>
              <a:t>Geoscientific Model Development</a:t>
            </a:r>
            <a:r>
              <a:rPr lang="en-GB" sz="800" dirty="0">
                <a:effectLst/>
              </a:rPr>
              <a:t>, </a:t>
            </a:r>
            <a:r>
              <a:rPr lang="en-GB" sz="800" i="1" dirty="0">
                <a:effectLst/>
              </a:rPr>
              <a:t>12</a:t>
            </a:r>
            <a:r>
              <a:rPr lang="en-GB" sz="800" dirty="0">
                <a:effectLst/>
              </a:rPr>
              <a:t>(11), 4751–4779. </a:t>
            </a:r>
            <a:r>
              <a:rPr lang="en-GB" sz="800" dirty="0">
                <a:effectLst/>
                <a:hlinkClick r:id="rId15"/>
              </a:rPr>
              <a:t>https://doi.org/10.5194/gmd-12-4751-2019</a:t>
            </a:r>
            <a:endParaRPr lang="en-GB" sz="1300" dirty="0"/>
          </a:p>
          <a:p>
            <a:pPr marL="114300" indent="0">
              <a:buNone/>
            </a:pPr>
            <a:r>
              <a:rPr lang="en-GB" sz="1300" dirty="0"/>
              <a:t>CABLE-POP</a:t>
            </a:r>
          </a:p>
        </p:txBody>
      </p:sp>
    </p:spTree>
    <p:extLst>
      <p:ext uri="{BB962C8B-B14F-4D97-AF65-F5344CB8AC3E}">
        <p14:creationId xmlns:p14="http://schemas.microsoft.com/office/powerpoint/2010/main" val="2370246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1"/>
        <p:cNvGrpSpPr/>
        <p:nvPr/>
      </p:nvGrpSpPr>
      <p:grpSpPr>
        <a:xfrm>
          <a:off x="0" y="0"/>
          <a:ext cx="0" cy="0"/>
          <a:chOff x="0" y="0"/>
          <a:chExt cx="0" cy="0"/>
        </a:xfrm>
      </p:grpSpPr>
      <p:sp>
        <p:nvSpPr>
          <p:cNvPr id="102" name="Google Shape;102;p3"/>
          <p:cNvSpPr txBox="1">
            <a:spLocks noGrp="1"/>
          </p:cNvSpPr>
          <p:nvPr>
            <p:ph type="ctrTitle"/>
          </p:nvPr>
        </p:nvSpPr>
        <p:spPr>
          <a:xfrm>
            <a:off x="685800" y="2130427"/>
            <a:ext cx="7772400" cy="1470025"/>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b="1"/>
              <a:t>Can we model forest demography globally? Benchmarking of state-of-the-art Demographic DGVMs</a:t>
            </a:r>
            <a:br>
              <a:rPr lang="en-US" b="1"/>
            </a:br>
            <a:endParaRPr/>
          </a:p>
        </p:txBody>
      </p:sp>
      <p:sp>
        <p:nvSpPr>
          <p:cNvPr id="103" name="Google Shape;103;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fontScale="55000" lnSpcReduction="20000"/>
          </a:bodyPr>
          <a:lstStyle/>
          <a:p>
            <a:pPr marL="0" lvl="0" indent="0" algn="ctr" rtl="0">
              <a:spcBef>
                <a:spcPts val="0"/>
              </a:spcBef>
              <a:spcAft>
                <a:spcPts val="0"/>
              </a:spcAft>
              <a:buClr>
                <a:srgbClr val="888888"/>
              </a:buClr>
              <a:buSzPct val="100000"/>
              <a:buNone/>
            </a:pPr>
            <a:r>
              <a:rPr lang="en-US" b="1"/>
              <a:t>Annemarie Eckes-Shephard</a:t>
            </a:r>
            <a:r>
              <a:rPr lang="en-US" baseline="30000"/>
              <a:t>1</a:t>
            </a:r>
            <a:r>
              <a:rPr lang="en-US"/>
              <a:t>, Arthur Argles</a:t>
            </a:r>
            <a:r>
              <a:rPr lang="en-US" baseline="30000"/>
              <a:t>2</a:t>
            </a:r>
            <a:r>
              <a:rPr lang="en-US"/>
              <a:t>, Bogdan Brzeziecki</a:t>
            </a:r>
            <a:r>
              <a:rPr lang="en-US" baseline="30000"/>
              <a:t>3</a:t>
            </a:r>
            <a:r>
              <a:rPr lang="en-US"/>
              <a:t>, Peter Cox</a:t>
            </a:r>
            <a:r>
              <a:rPr lang="en-US" baseline="30000"/>
              <a:t>4</a:t>
            </a:r>
            <a:r>
              <a:rPr lang="en-US"/>
              <a:t>, Martin G. De Kauwe</a:t>
            </a:r>
            <a:r>
              <a:rPr lang="en-US" baseline="30000"/>
              <a:t>5</a:t>
            </a:r>
            <a:r>
              <a:rPr lang="en-US"/>
              <a:t>, Adriane Esquivel Muelbert</a:t>
            </a:r>
            <a:r>
              <a:rPr lang="en-US" baseline="30000"/>
              <a:t>6</a:t>
            </a:r>
            <a:r>
              <a:rPr lang="en-US"/>
              <a:t>, Rosie A. Fisher</a:t>
            </a:r>
            <a:r>
              <a:rPr lang="en-US" baseline="30000"/>
              <a:t>7</a:t>
            </a:r>
            <a:r>
              <a:rPr lang="en-US"/>
              <a:t>, Jürgen Knauer</a:t>
            </a:r>
            <a:r>
              <a:rPr lang="en-US" baseline="30000"/>
              <a:t>8</a:t>
            </a:r>
            <a:r>
              <a:rPr lang="en-US"/>
              <a:t>, Charles D. Koven</a:t>
            </a:r>
            <a:r>
              <a:rPr lang="en-US" baseline="30000"/>
              <a:t>9</a:t>
            </a:r>
            <a:r>
              <a:rPr lang="en-US"/>
              <a:t>, Aleksi Lehtonen</a:t>
            </a:r>
            <a:r>
              <a:rPr lang="en-US" baseline="30000"/>
              <a:t>10</a:t>
            </a:r>
            <a:r>
              <a:rPr lang="en-US"/>
              <a:t>, Marcos Longo</a:t>
            </a:r>
            <a:r>
              <a:rPr lang="en-US" baseline="30000"/>
              <a:t>9</a:t>
            </a:r>
            <a:r>
              <a:rPr lang="en-US"/>
              <a:t>, Sebastiaan Luyssaert</a:t>
            </a:r>
            <a:r>
              <a:rPr lang="en-US" baseline="30000"/>
              <a:t>11</a:t>
            </a:r>
            <a:r>
              <a:rPr lang="en-US"/>
              <a:t>, Laura Marqués</a:t>
            </a:r>
            <a:r>
              <a:rPr lang="en-US" baseline="30000"/>
              <a:t>12,13</a:t>
            </a:r>
            <a:r>
              <a:rPr lang="en-US"/>
              <a:t>, Jon Moore</a:t>
            </a:r>
            <a:r>
              <a:rPr lang="en-US" baseline="30000"/>
              <a:t>4</a:t>
            </a:r>
            <a:r>
              <a:rPr lang="en-US"/>
              <a:t>, Jessica F. Needham</a:t>
            </a:r>
            <a:r>
              <a:rPr lang="en-US" baseline="30000"/>
              <a:t>9</a:t>
            </a:r>
            <a:r>
              <a:rPr lang="en-US"/>
              <a:t>, Stefan Olin</a:t>
            </a:r>
            <a:r>
              <a:rPr lang="en-US" baseline="30000"/>
              <a:t>1</a:t>
            </a:r>
            <a:r>
              <a:rPr lang="en-US"/>
              <a:t>, Mikko Peltoniemi</a:t>
            </a:r>
            <a:r>
              <a:rPr lang="en-US" baseline="30000"/>
              <a:t>10</a:t>
            </a:r>
            <a:r>
              <a:rPr lang="en-US"/>
              <a:t>, Steven Sitch</a:t>
            </a:r>
            <a:r>
              <a:rPr lang="en-US" baseline="30000"/>
              <a:t>14</a:t>
            </a:r>
            <a:r>
              <a:rPr lang="en-US"/>
              <a:t>, Benjamin Stocker</a:t>
            </a:r>
            <a:r>
              <a:rPr lang="en-US" baseline="30000"/>
              <a:t>12,13</a:t>
            </a:r>
            <a:r>
              <a:rPr lang="en-US"/>
              <a:t>, Ensheng Weng</a:t>
            </a:r>
            <a:r>
              <a:rPr lang="en-US" baseline="30000"/>
              <a:t>15</a:t>
            </a:r>
            <a:r>
              <a:rPr lang="en-US"/>
              <a:t>, Daniel Zuleta</a:t>
            </a:r>
            <a:r>
              <a:rPr lang="en-US" baseline="30000"/>
              <a:t>16</a:t>
            </a:r>
            <a:r>
              <a:rPr lang="en-US"/>
              <a:t>, and Thomas Pugh</a:t>
            </a:r>
            <a:r>
              <a:rPr lang="en-US" baseline="30000"/>
              <a:t>1,6</a:t>
            </a:r>
            <a:r>
              <a:rPr lang="en-US"/>
              <a:t>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4"/>
        <p:cNvGrpSpPr/>
        <p:nvPr/>
      </p:nvGrpSpPr>
      <p:grpSpPr>
        <a:xfrm>
          <a:off x="0" y="0"/>
          <a:ext cx="0" cy="0"/>
          <a:chOff x="0" y="0"/>
          <a:chExt cx="0" cy="0"/>
        </a:xfrm>
      </p:grpSpPr>
      <p:sp>
        <p:nvSpPr>
          <p:cNvPr id="115" name="Google Shape;115;p5"/>
          <p:cNvSpPr txBox="1">
            <a:spLocks noGrp="1"/>
          </p:cNvSpPr>
          <p:nvPr>
            <p:ph type="title"/>
          </p:nvPr>
        </p:nvSpPr>
        <p:spPr>
          <a:xfrm>
            <a:off x="457200" y="838643"/>
            <a:ext cx="8229600" cy="11430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Clr>
                <a:schemeClr val="dk1"/>
              </a:buClr>
              <a:buSzPct val="100000"/>
              <a:buFont typeface="Calibri"/>
              <a:buNone/>
            </a:pPr>
            <a:r>
              <a:rPr lang="en-US"/>
              <a:t>Representing forest demography matters for predicting future forest  dynamics and properties</a:t>
            </a:r>
            <a:endParaRPr/>
          </a:p>
        </p:txBody>
      </p:sp>
      <p:pic>
        <p:nvPicPr>
          <p:cNvPr id="116" name="Google Shape;116;p5" descr="Diagram&#10;&#10;Description automatically generated"/>
          <p:cNvPicPr preferRelativeResize="0">
            <a:picLocks noGrp="1"/>
          </p:cNvPicPr>
          <p:nvPr>
            <p:ph type="body" idx="1"/>
          </p:nvPr>
        </p:nvPicPr>
        <p:blipFill rotWithShape="1">
          <a:blip r:embed="rId3">
            <a:alphaModFix/>
          </a:blip>
          <a:srcRect l="53823"/>
          <a:stretch/>
        </p:blipFill>
        <p:spPr>
          <a:xfrm>
            <a:off x="9372601" y="846138"/>
            <a:ext cx="3681329" cy="4525963"/>
          </a:xfrm>
          <a:prstGeom prst="rect">
            <a:avLst/>
          </a:prstGeom>
          <a:noFill/>
          <a:ln>
            <a:noFill/>
          </a:ln>
        </p:spPr>
      </p:pic>
      <p:sp>
        <p:nvSpPr>
          <p:cNvPr id="117" name="Google Shape;117;p5"/>
          <p:cNvSpPr txBox="1"/>
          <p:nvPr/>
        </p:nvSpPr>
        <p:spPr>
          <a:xfrm>
            <a:off x="10591800" y="5002769"/>
            <a:ext cx="1986698"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0" i="0" u="none" strike="noStrike" cap="none">
                <a:solidFill>
                  <a:schemeClr val="dk1"/>
                </a:solidFill>
                <a:latin typeface="Calibri"/>
                <a:ea typeface="Calibri"/>
                <a:cs typeface="Calibri"/>
                <a:sym typeface="Calibri"/>
              </a:rPr>
              <a:t>Credit: Rosie Fisher</a:t>
            </a:r>
            <a:endParaRPr/>
          </a:p>
        </p:txBody>
      </p:sp>
      <p:pic>
        <p:nvPicPr>
          <p:cNvPr id="118" name="Google Shape;118;p5" descr="A picture containing text, tree, plant&#10;&#10;Description automatically generated"/>
          <p:cNvPicPr preferRelativeResize="0"/>
          <p:nvPr/>
        </p:nvPicPr>
        <p:blipFill rotWithShape="1">
          <a:blip r:embed="rId4">
            <a:alphaModFix/>
          </a:blip>
          <a:srcRect/>
          <a:stretch/>
        </p:blipFill>
        <p:spPr>
          <a:xfrm>
            <a:off x="0" y="3276600"/>
            <a:ext cx="9372601" cy="2595020"/>
          </a:xfrm>
          <a:prstGeom prst="rect">
            <a:avLst/>
          </a:prstGeom>
          <a:noFill/>
          <a:ln>
            <a:noFill/>
          </a:ln>
        </p:spPr>
      </p:pic>
      <p:sp>
        <p:nvSpPr>
          <p:cNvPr id="119" name="Google Shape;119;p5"/>
          <p:cNvSpPr txBox="1"/>
          <p:nvPr/>
        </p:nvSpPr>
        <p:spPr>
          <a:xfrm>
            <a:off x="6809821" y="6581001"/>
            <a:ext cx="2349169" cy="276999"/>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200">
                <a:solidFill>
                  <a:schemeClr val="dk1"/>
                </a:solidFill>
                <a:latin typeface="Calibri"/>
                <a:ea typeface="Calibri"/>
                <a:cs typeface="Calibri"/>
                <a:sym typeface="Calibri"/>
              </a:rPr>
              <a:t>Fig: McDowell </a:t>
            </a:r>
            <a:r>
              <a:rPr lang="en-US" sz="1200" i="1">
                <a:solidFill>
                  <a:schemeClr val="dk1"/>
                </a:solidFill>
                <a:latin typeface="Calibri"/>
                <a:ea typeface="Calibri"/>
                <a:cs typeface="Calibri"/>
                <a:sym typeface="Calibri"/>
              </a:rPr>
              <a:t>et al.,</a:t>
            </a:r>
            <a:r>
              <a:rPr lang="en-US" sz="1200">
                <a:solidFill>
                  <a:schemeClr val="dk1"/>
                </a:solidFill>
                <a:latin typeface="Calibri"/>
                <a:ea typeface="Calibri"/>
                <a:cs typeface="Calibri"/>
                <a:sym typeface="Calibri"/>
              </a:rPr>
              <a:t> 2020. Science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r>
              <a:rPr lang="en-US"/>
              <a:t>Introduce the models?</a:t>
            </a:r>
            <a:endParaRPr/>
          </a:p>
        </p:txBody>
      </p:sp>
      <p:sp>
        <p:nvSpPr>
          <p:cNvPr id="126" name="Google Shape;126;p6"/>
          <p:cNvSpPr txBox="1"/>
          <p:nvPr/>
        </p:nvSpPr>
        <p:spPr>
          <a:xfrm>
            <a:off x="762000" y="2209802"/>
            <a:ext cx="4572000" cy="646331"/>
          </a:xfrm>
          <a:prstGeom prst="rect">
            <a:avLst/>
          </a:prstGeom>
          <a:noFill/>
          <a:ln>
            <a:noFill/>
          </a:ln>
        </p:spPr>
        <p:txBody>
          <a:bodyPr spcFirstLastPara="1" wrap="square" lIns="91425" tIns="45700" rIns="91425" bIns="45700" anchor="t" anchorCtr="0">
            <a:spAutoFit/>
          </a:bodyPr>
          <a:lstStyle/>
          <a:p>
            <a:r>
              <a:rPr lang="en-US" sz="1800" dirty="0" err="1">
                <a:solidFill>
                  <a:schemeClr val="dk1"/>
                </a:solidFill>
                <a:latin typeface="Calibri"/>
                <a:ea typeface="Calibri"/>
                <a:cs typeface="Calibri"/>
                <a:sym typeface="Calibri"/>
              </a:rPr>
              <a:t>BiomeES</a:t>
            </a:r>
            <a:r>
              <a:rPr lang="en-US" sz="1800" dirty="0">
                <a:solidFill>
                  <a:schemeClr val="dk1"/>
                </a:solidFill>
                <a:latin typeface="Calibri"/>
                <a:ea typeface="Calibri"/>
                <a:cs typeface="Calibri"/>
                <a:sym typeface="Calibri"/>
              </a:rPr>
              <a:t>, </a:t>
            </a:r>
            <a:r>
              <a:rPr lang="en-US" sz="1800" dirty="0" err="1">
                <a:solidFill>
                  <a:schemeClr val="dk1"/>
                </a:solidFill>
                <a:latin typeface="Calibri"/>
                <a:ea typeface="Calibri"/>
                <a:cs typeface="Calibri"/>
                <a:sym typeface="Calibri"/>
              </a:rPr>
              <a:t>BiomeEP</a:t>
            </a:r>
            <a:r>
              <a:rPr lang="en-US" sz="1800" dirty="0">
                <a:solidFill>
                  <a:schemeClr val="dk1"/>
                </a:solidFill>
                <a:latin typeface="Calibri"/>
                <a:ea typeface="Calibri"/>
                <a:cs typeface="Calibri"/>
                <a:sym typeface="Calibri"/>
              </a:rPr>
              <a:t> CABLE-POP, FATES, LPJ-GUESS, JULES-RED, ORCHIDEE</a:t>
            </a:r>
            <a:endParaRPr sz="1800" dirty="0">
              <a:solidFill>
                <a:schemeClr val="dk1"/>
              </a:solidFill>
              <a:latin typeface="Calibri"/>
              <a:ea typeface="Calibri"/>
              <a:cs typeface="Calibri"/>
              <a:sym typeface="Calibri"/>
            </a:endParaRPr>
          </a:p>
        </p:txBody>
      </p:sp>
      <p:sp>
        <p:nvSpPr>
          <p:cNvPr id="127" name="Google Shape;127;p6"/>
          <p:cNvSpPr txBox="1"/>
          <p:nvPr/>
        </p:nvSpPr>
        <p:spPr>
          <a:xfrm>
            <a:off x="2518348" y="4137285"/>
            <a:ext cx="1753365"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@ROSIE FISHER?</a:t>
            </a:r>
            <a:endParaRPr/>
          </a:p>
        </p:txBody>
      </p:sp>
    </p:spTree>
  </p:cSld>
  <p:clrMapOvr>
    <a:masterClrMapping/>
  </p:clrMapOvr>
  <p:extLst>
    <p:ext uri="{6950BFC3-D8DA-4A85-94F7-54DA5524770B}">
      <p188:commentRel xmlns:p188="http://schemas.microsoft.com/office/powerpoint/2018/8/main" r:id="rId3"/>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2"/>
        <p:cNvGrpSpPr/>
        <p:nvPr/>
      </p:nvGrpSpPr>
      <p:grpSpPr>
        <a:xfrm>
          <a:off x="0" y="0"/>
          <a:ext cx="0" cy="0"/>
          <a:chOff x="0" y="0"/>
          <a:chExt cx="0" cy="0"/>
        </a:xfrm>
      </p:grpSpPr>
      <p:grpSp>
        <p:nvGrpSpPr>
          <p:cNvPr id="133" name="Google Shape;133;p7"/>
          <p:cNvGrpSpPr/>
          <p:nvPr/>
        </p:nvGrpSpPr>
        <p:grpSpPr>
          <a:xfrm>
            <a:off x="595730" y="1965418"/>
            <a:ext cx="5926990" cy="3908319"/>
            <a:chOff x="595730" y="1965418"/>
            <a:chExt cx="5926990" cy="3908319"/>
          </a:xfrm>
        </p:grpSpPr>
        <p:cxnSp>
          <p:nvCxnSpPr>
            <p:cNvPr id="134" name="Google Shape;134;p7"/>
            <p:cNvCxnSpPr/>
            <p:nvPr/>
          </p:nvCxnSpPr>
          <p:spPr>
            <a:xfrm>
              <a:off x="1264920" y="5140787"/>
              <a:ext cx="5257800" cy="0"/>
            </a:xfrm>
            <a:prstGeom prst="straightConnector1">
              <a:avLst/>
            </a:prstGeom>
            <a:noFill/>
            <a:ln w="9525" cap="flat" cmpd="sng">
              <a:solidFill>
                <a:srgbClr val="4A7DBA"/>
              </a:solidFill>
              <a:prstDash val="solid"/>
              <a:round/>
              <a:headEnd type="none" w="sm" len="sm"/>
              <a:tailEnd type="triangle" w="med" len="med"/>
            </a:ln>
          </p:spPr>
        </p:cxnSp>
        <p:cxnSp>
          <p:nvCxnSpPr>
            <p:cNvPr id="135" name="Google Shape;135;p7"/>
            <p:cNvCxnSpPr/>
            <p:nvPr/>
          </p:nvCxnSpPr>
          <p:spPr>
            <a:xfrm rot="10800000">
              <a:off x="1417320" y="2473787"/>
              <a:ext cx="0" cy="2819400"/>
            </a:xfrm>
            <a:prstGeom prst="straightConnector1">
              <a:avLst/>
            </a:prstGeom>
            <a:noFill/>
            <a:ln w="9525" cap="flat" cmpd="sng">
              <a:solidFill>
                <a:srgbClr val="4A7DBA"/>
              </a:solidFill>
              <a:prstDash val="solid"/>
              <a:round/>
              <a:headEnd type="none" w="sm" len="sm"/>
              <a:tailEnd type="triangle" w="med" len="med"/>
            </a:ln>
          </p:spPr>
        </p:cxnSp>
        <p:sp>
          <p:nvSpPr>
            <p:cNvPr id="136" name="Google Shape;136;p7"/>
            <p:cNvSpPr/>
            <p:nvPr/>
          </p:nvSpPr>
          <p:spPr>
            <a:xfrm>
              <a:off x="1592580" y="3581400"/>
              <a:ext cx="4857750" cy="1544147"/>
            </a:xfrm>
            <a:custGeom>
              <a:avLst/>
              <a:gdLst/>
              <a:ahLst/>
              <a:cxnLst/>
              <a:rect l="l" t="t" r="r" b="b"/>
              <a:pathLst>
                <a:path w="4857750" h="1544147" extrusionOk="0">
                  <a:moveTo>
                    <a:pt x="0" y="1544147"/>
                  </a:moveTo>
                  <a:cubicBezTo>
                    <a:pt x="191452" y="1446039"/>
                    <a:pt x="382905" y="1347932"/>
                    <a:pt x="560070" y="1212677"/>
                  </a:cubicBezTo>
                  <a:cubicBezTo>
                    <a:pt x="737235" y="1077422"/>
                    <a:pt x="904875" y="905972"/>
                    <a:pt x="1062990" y="732617"/>
                  </a:cubicBezTo>
                  <a:cubicBezTo>
                    <a:pt x="1221105" y="559262"/>
                    <a:pt x="1322070" y="286847"/>
                    <a:pt x="1508760" y="172547"/>
                  </a:cubicBezTo>
                  <a:cubicBezTo>
                    <a:pt x="1695450" y="58247"/>
                    <a:pt x="1889760" y="69677"/>
                    <a:pt x="2183130" y="46817"/>
                  </a:cubicBezTo>
                  <a:cubicBezTo>
                    <a:pt x="2476500" y="23957"/>
                    <a:pt x="2973705" y="43007"/>
                    <a:pt x="3268980" y="35387"/>
                  </a:cubicBezTo>
                  <a:cubicBezTo>
                    <a:pt x="3564255" y="27767"/>
                    <a:pt x="3733800" y="-6523"/>
                    <a:pt x="3954780" y="1097"/>
                  </a:cubicBezTo>
                  <a:cubicBezTo>
                    <a:pt x="4175760" y="8717"/>
                    <a:pt x="4444365" y="77297"/>
                    <a:pt x="4594860" y="81107"/>
                  </a:cubicBezTo>
                  <a:cubicBezTo>
                    <a:pt x="4745355" y="84917"/>
                    <a:pt x="4801552" y="54437"/>
                    <a:pt x="4857750" y="23957"/>
                  </a:cubicBezTo>
                </a:path>
              </a:pathLst>
            </a:custGeom>
            <a:noFill/>
            <a:ln w="25400" cap="flat" cmpd="sng">
              <a:solidFill>
                <a:srgbClr val="395E89"/>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cxnSp>
          <p:nvCxnSpPr>
            <p:cNvPr id="137" name="Google Shape;137;p7"/>
            <p:cNvCxnSpPr/>
            <p:nvPr/>
          </p:nvCxnSpPr>
          <p:spPr>
            <a:xfrm>
              <a:off x="1592580" y="2702387"/>
              <a:ext cx="1600200" cy="0"/>
            </a:xfrm>
            <a:prstGeom prst="straightConnector1">
              <a:avLst/>
            </a:prstGeom>
            <a:noFill/>
            <a:ln w="9525" cap="flat" cmpd="sng">
              <a:solidFill>
                <a:srgbClr val="4A7DBA"/>
              </a:solidFill>
              <a:prstDash val="solid"/>
              <a:round/>
              <a:headEnd type="triangle" w="med" len="med"/>
              <a:tailEnd type="triangle" w="med" len="med"/>
            </a:ln>
          </p:spPr>
        </p:cxnSp>
        <p:sp>
          <p:nvSpPr>
            <p:cNvPr id="138" name="Google Shape;138;p7"/>
            <p:cNvSpPr txBox="1"/>
            <p:nvPr/>
          </p:nvSpPr>
          <p:spPr>
            <a:xfrm>
              <a:off x="2725711" y="5504405"/>
              <a:ext cx="233621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Years after disturbance</a:t>
              </a:r>
              <a:endParaRPr/>
            </a:p>
          </p:txBody>
        </p:sp>
        <p:sp>
          <p:nvSpPr>
            <p:cNvPr id="139" name="Google Shape;139;p7"/>
            <p:cNvSpPr txBox="1"/>
            <p:nvPr/>
          </p:nvSpPr>
          <p:spPr>
            <a:xfrm>
              <a:off x="1418878" y="5144597"/>
              <a:ext cx="30168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0</a:t>
              </a:r>
              <a:endParaRPr/>
            </a:p>
          </p:txBody>
        </p:sp>
        <p:sp>
          <p:nvSpPr>
            <p:cNvPr id="140" name="Google Shape;140;p7"/>
            <p:cNvSpPr txBox="1"/>
            <p:nvPr/>
          </p:nvSpPr>
          <p:spPr>
            <a:xfrm>
              <a:off x="2657056" y="5136978"/>
              <a:ext cx="5357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100</a:t>
              </a:r>
              <a:endParaRPr/>
            </a:p>
          </p:txBody>
        </p:sp>
        <p:sp>
          <p:nvSpPr>
            <p:cNvPr id="141" name="Google Shape;141;p7"/>
            <p:cNvSpPr txBox="1"/>
            <p:nvPr/>
          </p:nvSpPr>
          <p:spPr>
            <a:xfrm>
              <a:off x="5880709" y="5108521"/>
              <a:ext cx="53572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400</a:t>
              </a:r>
              <a:endParaRPr/>
            </a:p>
          </p:txBody>
        </p:sp>
        <p:sp>
          <p:nvSpPr>
            <p:cNvPr id="142" name="Google Shape;142;p7"/>
            <p:cNvSpPr txBox="1"/>
            <p:nvPr/>
          </p:nvSpPr>
          <p:spPr>
            <a:xfrm rot="-5400000">
              <a:off x="-175571" y="3492058"/>
              <a:ext cx="2188933"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Aboveground woody </a:t>
              </a:r>
              <a:endParaRPr dirty="0"/>
            </a:p>
            <a:p>
              <a:pPr marL="0" marR="0" lvl="0" indent="0" algn="ctr" rtl="0">
                <a:spcBef>
                  <a:spcPts val="0"/>
                </a:spcBef>
                <a:spcAft>
                  <a:spcPts val="0"/>
                </a:spcAft>
                <a:buNone/>
              </a:pPr>
              <a:r>
                <a:rPr lang="en-US" sz="1800" dirty="0">
                  <a:solidFill>
                    <a:schemeClr val="dk1"/>
                  </a:solidFill>
                  <a:latin typeface="Calibri"/>
                  <a:ea typeface="Calibri"/>
                  <a:cs typeface="Calibri"/>
                  <a:sym typeface="Calibri"/>
                </a:rPr>
                <a:t>carbon (</a:t>
              </a:r>
              <a:r>
                <a:rPr lang="en-US" sz="1800" dirty="0" err="1">
                  <a:solidFill>
                    <a:schemeClr val="dk1"/>
                  </a:solidFill>
                  <a:latin typeface="Calibri"/>
                  <a:ea typeface="Calibri"/>
                  <a:cs typeface="Calibri"/>
                  <a:sym typeface="Calibri"/>
                </a:rPr>
                <a:t>KgC</a:t>
              </a:r>
              <a:r>
                <a:rPr lang="en-US" sz="1800" dirty="0">
                  <a:solidFill>
                    <a:schemeClr val="dk1"/>
                  </a:solidFill>
                  <a:latin typeface="Calibri"/>
                  <a:ea typeface="Calibri"/>
                  <a:cs typeface="Calibri"/>
                  <a:sym typeface="Calibri"/>
                </a:rPr>
                <a:t> m</a:t>
              </a:r>
              <a:r>
                <a:rPr lang="en-US" sz="1800" baseline="30000" dirty="0">
                  <a:solidFill>
                    <a:schemeClr val="dk1"/>
                  </a:solidFill>
                  <a:latin typeface="Calibri"/>
                  <a:ea typeface="Calibri"/>
                  <a:cs typeface="Calibri"/>
                  <a:sym typeface="Calibri"/>
                </a:rPr>
                <a:t>2</a:t>
              </a:r>
              <a:r>
                <a:rPr lang="en-US" sz="1800" dirty="0">
                  <a:solidFill>
                    <a:schemeClr val="dk1"/>
                  </a:solidFill>
                  <a:latin typeface="Calibri"/>
                  <a:ea typeface="Calibri"/>
                  <a:cs typeface="Calibri"/>
                  <a:sym typeface="Calibri"/>
                </a:rPr>
                <a:t>)</a:t>
              </a:r>
              <a:endParaRPr dirty="0"/>
            </a:p>
          </p:txBody>
        </p:sp>
        <p:cxnSp>
          <p:nvCxnSpPr>
            <p:cNvPr id="143" name="Google Shape;143;p7"/>
            <p:cNvCxnSpPr/>
            <p:nvPr/>
          </p:nvCxnSpPr>
          <p:spPr>
            <a:xfrm>
              <a:off x="4084320" y="3048000"/>
              <a:ext cx="0" cy="1066800"/>
            </a:xfrm>
            <a:prstGeom prst="straightConnector1">
              <a:avLst/>
            </a:prstGeom>
            <a:noFill/>
            <a:ln w="9525" cap="flat" cmpd="sng">
              <a:solidFill>
                <a:srgbClr val="4A7DBA"/>
              </a:solidFill>
              <a:prstDash val="solid"/>
              <a:round/>
              <a:headEnd type="triangle" w="med" len="med"/>
              <a:tailEnd type="triangle" w="med" len="med"/>
            </a:ln>
          </p:spPr>
        </p:cxnSp>
        <p:sp>
          <p:nvSpPr>
            <p:cNvPr id="144" name="Google Shape;144;p7"/>
            <p:cNvSpPr txBox="1"/>
            <p:nvPr/>
          </p:nvSpPr>
          <p:spPr>
            <a:xfrm>
              <a:off x="1569721" y="1965418"/>
              <a:ext cx="1763944"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Time to recovery</a:t>
              </a:r>
              <a:endParaRPr/>
            </a:p>
          </p:txBody>
        </p:sp>
        <p:sp>
          <p:nvSpPr>
            <p:cNvPr id="145" name="Google Shape;145;p7"/>
            <p:cNvSpPr txBox="1"/>
            <p:nvPr/>
          </p:nvSpPr>
          <p:spPr>
            <a:xfrm>
              <a:off x="4021455" y="3279750"/>
              <a:ext cx="2183611"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Dynamic equilibrium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carbon content</a:t>
              </a:r>
              <a:endParaRPr/>
            </a:p>
          </p:txBody>
        </p:sp>
      </p:grpSp>
      <p:pic>
        <p:nvPicPr>
          <p:cNvPr id="146" name="Google Shape;146;p7" descr="Fir tree with solid fill"/>
          <p:cNvPicPr preferRelativeResize="0"/>
          <p:nvPr/>
        </p:nvPicPr>
        <p:blipFill rotWithShape="1">
          <a:blip r:embed="rId3">
            <a:alphaModFix/>
          </a:blip>
          <a:srcRect/>
          <a:stretch/>
        </p:blipFill>
        <p:spPr>
          <a:xfrm>
            <a:off x="6646073" y="2592421"/>
            <a:ext cx="914400" cy="1544147"/>
          </a:xfrm>
          <a:prstGeom prst="rect">
            <a:avLst/>
          </a:prstGeom>
          <a:noFill/>
          <a:ln>
            <a:noFill/>
          </a:ln>
        </p:spPr>
      </p:pic>
      <p:pic>
        <p:nvPicPr>
          <p:cNvPr id="147" name="Google Shape;147;p7" descr="Deciduous tree with solid fill"/>
          <p:cNvPicPr preferRelativeResize="0"/>
          <p:nvPr/>
        </p:nvPicPr>
        <p:blipFill rotWithShape="1">
          <a:blip r:embed="rId4">
            <a:alphaModFix/>
          </a:blip>
          <a:srcRect/>
          <a:stretch/>
        </p:blipFill>
        <p:spPr>
          <a:xfrm>
            <a:off x="7284720" y="2473787"/>
            <a:ext cx="805889" cy="1680370"/>
          </a:xfrm>
          <a:prstGeom prst="rect">
            <a:avLst/>
          </a:prstGeom>
          <a:noFill/>
          <a:ln>
            <a:noFill/>
          </a:ln>
        </p:spPr>
      </p:pic>
      <p:pic>
        <p:nvPicPr>
          <p:cNvPr id="148" name="Google Shape;148;p7" descr="Deciduous tree outline"/>
          <p:cNvPicPr preferRelativeResize="0"/>
          <p:nvPr/>
        </p:nvPicPr>
        <p:blipFill rotWithShape="1">
          <a:blip r:embed="rId5">
            <a:alphaModFix/>
          </a:blip>
          <a:srcRect/>
          <a:stretch/>
        </p:blipFill>
        <p:spPr>
          <a:xfrm>
            <a:off x="7734300" y="3162752"/>
            <a:ext cx="914400" cy="914400"/>
          </a:xfrm>
          <a:prstGeom prst="rect">
            <a:avLst/>
          </a:prstGeom>
          <a:noFill/>
          <a:ln>
            <a:noFill/>
          </a:ln>
        </p:spPr>
      </p:pic>
      <p:pic>
        <p:nvPicPr>
          <p:cNvPr id="149" name="Google Shape;149;p7" descr="Fir tree with solid fill"/>
          <p:cNvPicPr preferRelativeResize="0"/>
          <p:nvPr/>
        </p:nvPicPr>
        <p:blipFill rotWithShape="1">
          <a:blip r:embed="rId3">
            <a:alphaModFix/>
          </a:blip>
          <a:srcRect/>
          <a:stretch/>
        </p:blipFill>
        <p:spPr>
          <a:xfrm>
            <a:off x="8124851" y="3186296"/>
            <a:ext cx="536506" cy="905998"/>
          </a:xfrm>
          <a:prstGeom prst="rect">
            <a:avLst/>
          </a:prstGeom>
          <a:noFill/>
          <a:ln>
            <a:noFill/>
          </a:ln>
        </p:spPr>
      </p:pic>
      <p:pic>
        <p:nvPicPr>
          <p:cNvPr id="150" name="Google Shape;150;p7" descr="Deciduous tree outline"/>
          <p:cNvPicPr preferRelativeResize="0"/>
          <p:nvPr/>
        </p:nvPicPr>
        <p:blipFill rotWithShape="1">
          <a:blip r:embed="rId5">
            <a:alphaModFix/>
          </a:blip>
          <a:srcRect/>
          <a:stretch/>
        </p:blipFill>
        <p:spPr>
          <a:xfrm>
            <a:off x="7062307" y="3495097"/>
            <a:ext cx="604468" cy="604468"/>
          </a:xfrm>
          <a:prstGeom prst="rect">
            <a:avLst/>
          </a:prstGeom>
          <a:noFill/>
          <a:ln>
            <a:noFill/>
          </a:ln>
        </p:spPr>
      </p:pic>
      <p:pic>
        <p:nvPicPr>
          <p:cNvPr id="151" name="Google Shape;151;p7" descr="Fir tree with solid fill"/>
          <p:cNvPicPr preferRelativeResize="0"/>
          <p:nvPr/>
        </p:nvPicPr>
        <p:blipFill rotWithShape="1">
          <a:blip r:embed="rId3">
            <a:alphaModFix/>
          </a:blip>
          <a:srcRect/>
          <a:stretch/>
        </p:blipFill>
        <p:spPr>
          <a:xfrm>
            <a:off x="7324772" y="3515791"/>
            <a:ext cx="354660" cy="598915"/>
          </a:xfrm>
          <a:prstGeom prst="rect">
            <a:avLst/>
          </a:prstGeom>
          <a:noFill/>
          <a:ln>
            <a:noFill/>
          </a:ln>
        </p:spPr>
      </p:pic>
      <p:sp>
        <p:nvSpPr>
          <p:cNvPr id="152" name="Google Shape;152;p7"/>
          <p:cNvSpPr txBox="1"/>
          <p:nvPr/>
        </p:nvSpPr>
        <p:spPr>
          <a:xfrm>
            <a:off x="6853283" y="1962858"/>
            <a:ext cx="1626984"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Stand structure</a:t>
            </a:r>
            <a:endParaRPr/>
          </a:p>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sp>
        <p:nvSpPr>
          <p:cNvPr id="153" name="Google Shape;153;p7"/>
          <p:cNvSpPr txBox="1"/>
          <p:nvPr/>
        </p:nvSpPr>
        <p:spPr>
          <a:xfrm>
            <a:off x="0" y="274638"/>
            <a:ext cx="9144000" cy="1143000"/>
          </a:xfrm>
          <a:prstGeom prst="rect">
            <a:avLst/>
          </a:prstGeom>
          <a:noFill/>
          <a:ln>
            <a:noFill/>
          </a:ln>
        </p:spPr>
        <p:txBody>
          <a:bodyPr spcFirstLastPara="1" wrap="square" lIns="91425" tIns="45700" rIns="91425" bIns="45700" anchor="ctr" anchorCtr="0">
            <a:normAutofit fontScale="92500" lnSpcReduction="20000"/>
          </a:bodyPr>
          <a:lstStyle/>
          <a:p>
            <a:pPr marL="0" marR="0" lvl="0" indent="0" algn="ctr" rtl="0">
              <a:spcBef>
                <a:spcPts val="0"/>
              </a:spcBef>
              <a:spcAft>
                <a:spcPts val="0"/>
              </a:spcAft>
              <a:buClr>
                <a:schemeClr val="dk1"/>
              </a:buClr>
              <a:buSzPct val="100000"/>
              <a:buFont typeface="Calibri"/>
              <a:buNone/>
            </a:pPr>
            <a:r>
              <a:rPr lang="en-US" sz="4400">
                <a:solidFill>
                  <a:schemeClr val="dk1"/>
                </a:solidFill>
                <a:latin typeface="Calibri"/>
                <a:ea typeface="Calibri"/>
                <a:cs typeface="Calibri"/>
                <a:sym typeface="Calibri"/>
              </a:rPr>
              <a:t>How good are our models?  </a:t>
            </a:r>
            <a:endParaRPr/>
          </a:p>
          <a:p>
            <a:pPr marL="0" marR="0" lvl="0" indent="0" algn="ctr" rtl="0">
              <a:spcBef>
                <a:spcPts val="0"/>
              </a:spcBef>
              <a:spcAft>
                <a:spcPts val="0"/>
              </a:spcAft>
              <a:buClr>
                <a:schemeClr val="dk1"/>
              </a:buClr>
              <a:buSzPct val="100000"/>
              <a:buFont typeface="Calibri"/>
              <a:buNone/>
            </a:pPr>
            <a:r>
              <a:rPr lang="en-US" sz="4400">
                <a:solidFill>
                  <a:schemeClr val="dk1"/>
                </a:solidFill>
                <a:latin typeface="Calibri"/>
                <a:ea typeface="Calibri"/>
                <a:cs typeface="Calibri"/>
                <a:sym typeface="Calibri"/>
              </a:rPr>
              <a:t>benchmark selection</a:t>
            </a:r>
            <a:endParaRPr/>
          </a:p>
        </p:txBody>
      </p:sp>
      <p:grpSp>
        <p:nvGrpSpPr>
          <p:cNvPr id="131" name="Group 130">
            <a:extLst>
              <a:ext uri="{FF2B5EF4-FFF2-40B4-BE49-F238E27FC236}">
                <a16:creationId xmlns:a16="http://schemas.microsoft.com/office/drawing/2014/main" id="{22E39690-C3DB-FF1B-D306-746F12BF591A}"/>
              </a:ext>
            </a:extLst>
          </p:cNvPr>
          <p:cNvGrpSpPr/>
          <p:nvPr/>
        </p:nvGrpSpPr>
        <p:grpSpPr>
          <a:xfrm>
            <a:off x="1286553" y="165735"/>
            <a:ext cx="6435090" cy="6526530"/>
            <a:chOff x="1552533" y="165735"/>
            <a:chExt cx="6435090" cy="6526530"/>
          </a:xfrm>
        </p:grpSpPr>
        <p:grpSp>
          <p:nvGrpSpPr>
            <p:cNvPr id="4" name="Group 3">
              <a:extLst>
                <a:ext uri="{FF2B5EF4-FFF2-40B4-BE49-F238E27FC236}">
                  <a16:creationId xmlns:a16="http://schemas.microsoft.com/office/drawing/2014/main" id="{3934FCFB-574F-9A89-1932-3DFC7D01E00E}"/>
                </a:ext>
              </a:extLst>
            </p:cNvPr>
            <p:cNvGrpSpPr/>
            <p:nvPr/>
          </p:nvGrpSpPr>
          <p:grpSpPr>
            <a:xfrm>
              <a:off x="1552533" y="165735"/>
              <a:ext cx="6435090" cy="6526530"/>
              <a:chOff x="1681412" y="0"/>
              <a:chExt cx="6435090" cy="6526530"/>
            </a:xfrm>
          </p:grpSpPr>
          <p:sp>
            <p:nvSpPr>
              <p:cNvPr id="5" name="Rectangle 4">
                <a:extLst>
                  <a:ext uri="{FF2B5EF4-FFF2-40B4-BE49-F238E27FC236}">
                    <a16:creationId xmlns:a16="http://schemas.microsoft.com/office/drawing/2014/main" id="{DAE8FC61-3256-04A3-8D78-A63DB31C18EC}"/>
                  </a:ext>
                </a:extLst>
              </p:cNvPr>
              <p:cNvSpPr/>
              <p:nvPr/>
            </p:nvSpPr>
            <p:spPr>
              <a:xfrm>
                <a:off x="1681412" y="0"/>
                <a:ext cx="6435090" cy="6526530"/>
              </a:xfrm>
              <a:prstGeom prst="rect">
                <a:avLst/>
              </a:prstGeom>
              <a:solidFill>
                <a:schemeClr val="bg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B</a:t>
                </a:r>
              </a:p>
            </p:txBody>
          </p:sp>
          <p:pic>
            <p:nvPicPr>
              <p:cNvPr id="6" name="Google Shape;275;p13" descr="Deciduous tree outline">
                <a:extLst>
                  <a:ext uri="{FF2B5EF4-FFF2-40B4-BE49-F238E27FC236}">
                    <a16:creationId xmlns:a16="http://schemas.microsoft.com/office/drawing/2014/main" id="{6C583197-F321-74ED-9900-6719E26147D1}"/>
                  </a:ext>
                </a:extLst>
              </p:cNvPr>
              <p:cNvPicPr preferRelativeResize="0"/>
              <p:nvPr/>
            </p:nvPicPr>
            <p:blipFill rotWithShape="1">
              <a:blip r:embed="rId6">
                <a:alphaModFix/>
              </a:blip>
              <a:srcRect/>
              <a:stretch/>
            </p:blipFill>
            <p:spPr>
              <a:xfrm>
                <a:off x="6107219" y="774977"/>
                <a:ext cx="914400" cy="914400"/>
              </a:xfrm>
              <a:prstGeom prst="rect">
                <a:avLst/>
              </a:prstGeom>
              <a:noFill/>
              <a:ln>
                <a:noFill/>
              </a:ln>
            </p:spPr>
          </p:pic>
          <p:pic>
            <p:nvPicPr>
              <p:cNvPr id="7" name="Google Shape;276;p13" descr="Fir tree with solid fill">
                <a:extLst>
                  <a:ext uri="{FF2B5EF4-FFF2-40B4-BE49-F238E27FC236}">
                    <a16:creationId xmlns:a16="http://schemas.microsoft.com/office/drawing/2014/main" id="{56CE57FB-F975-EBEF-03A7-7881CCDCBCF1}"/>
                  </a:ext>
                </a:extLst>
              </p:cNvPr>
              <p:cNvPicPr preferRelativeResize="0"/>
              <p:nvPr/>
            </p:nvPicPr>
            <p:blipFill rotWithShape="1">
              <a:blip r:embed="rId3">
                <a:alphaModFix/>
              </a:blip>
              <a:srcRect/>
              <a:stretch/>
            </p:blipFill>
            <p:spPr>
              <a:xfrm>
                <a:off x="5657928" y="2735862"/>
                <a:ext cx="914400" cy="914400"/>
              </a:xfrm>
              <a:prstGeom prst="rect">
                <a:avLst/>
              </a:prstGeom>
              <a:noFill/>
              <a:ln>
                <a:noFill/>
              </a:ln>
            </p:spPr>
          </p:pic>
          <p:pic>
            <p:nvPicPr>
              <p:cNvPr id="8" name="Google Shape;277;p13" descr="Deciduous tree with solid fill">
                <a:extLst>
                  <a:ext uri="{FF2B5EF4-FFF2-40B4-BE49-F238E27FC236}">
                    <a16:creationId xmlns:a16="http://schemas.microsoft.com/office/drawing/2014/main" id="{C9862D80-5B75-0C4B-D008-D72CA9D09CB6}"/>
                  </a:ext>
                </a:extLst>
              </p:cNvPr>
              <p:cNvPicPr preferRelativeResize="0"/>
              <p:nvPr/>
            </p:nvPicPr>
            <p:blipFill rotWithShape="1">
              <a:blip r:embed="rId4">
                <a:alphaModFix/>
              </a:blip>
              <a:srcRect/>
              <a:stretch/>
            </p:blipFill>
            <p:spPr>
              <a:xfrm>
                <a:off x="6107219" y="2777529"/>
                <a:ext cx="914400" cy="914400"/>
              </a:xfrm>
              <a:prstGeom prst="rect">
                <a:avLst/>
              </a:prstGeom>
              <a:noFill/>
              <a:ln>
                <a:noFill/>
              </a:ln>
            </p:spPr>
          </p:pic>
          <p:pic>
            <p:nvPicPr>
              <p:cNvPr id="9" name="Google Shape;278;p13" descr="Fir tree with solid fill">
                <a:extLst>
                  <a:ext uri="{FF2B5EF4-FFF2-40B4-BE49-F238E27FC236}">
                    <a16:creationId xmlns:a16="http://schemas.microsoft.com/office/drawing/2014/main" id="{E5189E5C-42B2-9155-DAE1-EEE289F3D0CD}"/>
                  </a:ext>
                </a:extLst>
              </p:cNvPr>
              <p:cNvPicPr preferRelativeResize="0"/>
              <p:nvPr/>
            </p:nvPicPr>
            <p:blipFill rotWithShape="1">
              <a:blip r:embed="rId7">
                <a:alphaModFix/>
              </a:blip>
              <a:srcRect/>
              <a:stretch/>
            </p:blipFill>
            <p:spPr>
              <a:xfrm>
                <a:off x="5657928" y="730793"/>
                <a:ext cx="914400" cy="914400"/>
              </a:xfrm>
              <a:prstGeom prst="rect">
                <a:avLst/>
              </a:prstGeom>
              <a:noFill/>
              <a:ln>
                <a:noFill/>
              </a:ln>
            </p:spPr>
          </p:pic>
          <p:pic>
            <p:nvPicPr>
              <p:cNvPr id="10" name="Google Shape;279;p13" descr="Fir tree outline">
                <a:extLst>
                  <a:ext uri="{FF2B5EF4-FFF2-40B4-BE49-F238E27FC236}">
                    <a16:creationId xmlns:a16="http://schemas.microsoft.com/office/drawing/2014/main" id="{FA464D4E-F4B9-0B15-31B2-362634D5A0D9}"/>
                  </a:ext>
                </a:extLst>
              </p:cNvPr>
              <p:cNvPicPr preferRelativeResize="0"/>
              <p:nvPr/>
            </p:nvPicPr>
            <p:blipFill rotWithShape="1">
              <a:blip r:embed="rId8">
                <a:alphaModFix/>
              </a:blip>
              <a:srcRect/>
              <a:stretch/>
            </p:blipFill>
            <p:spPr>
              <a:xfrm>
                <a:off x="6495754" y="777524"/>
                <a:ext cx="914400" cy="914400"/>
              </a:xfrm>
              <a:prstGeom prst="rect">
                <a:avLst/>
              </a:prstGeom>
              <a:noFill/>
              <a:ln>
                <a:noFill/>
              </a:ln>
            </p:spPr>
          </p:pic>
          <p:pic>
            <p:nvPicPr>
              <p:cNvPr id="11" name="Google Shape;280;p13" descr="Deciduous tree outline">
                <a:extLst>
                  <a:ext uri="{FF2B5EF4-FFF2-40B4-BE49-F238E27FC236}">
                    <a16:creationId xmlns:a16="http://schemas.microsoft.com/office/drawing/2014/main" id="{1CA28814-D8F0-5B3C-0986-88F0B2721D0E}"/>
                  </a:ext>
                </a:extLst>
              </p:cNvPr>
              <p:cNvPicPr preferRelativeResize="0"/>
              <p:nvPr/>
            </p:nvPicPr>
            <p:blipFill rotWithShape="1">
              <a:blip r:embed="rId5">
                <a:alphaModFix/>
              </a:blip>
              <a:srcRect/>
              <a:stretch/>
            </p:blipFill>
            <p:spPr>
              <a:xfrm>
                <a:off x="6488340" y="2754054"/>
                <a:ext cx="914400" cy="914400"/>
              </a:xfrm>
              <a:prstGeom prst="rect">
                <a:avLst/>
              </a:prstGeom>
              <a:noFill/>
              <a:ln>
                <a:noFill/>
              </a:ln>
            </p:spPr>
          </p:pic>
          <p:pic>
            <p:nvPicPr>
              <p:cNvPr id="12" name="Google Shape;281;p13" descr="Deciduous tree with solid fill">
                <a:extLst>
                  <a:ext uri="{FF2B5EF4-FFF2-40B4-BE49-F238E27FC236}">
                    <a16:creationId xmlns:a16="http://schemas.microsoft.com/office/drawing/2014/main" id="{04A36508-A28C-4816-C036-ACFAAF869F61}"/>
                  </a:ext>
                </a:extLst>
              </p:cNvPr>
              <p:cNvPicPr preferRelativeResize="0"/>
              <p:nvPr/>
            </p:nvPicPr>
            <p:blipFill rotWithShape="1">
              <a:blip r:embed="rId9">
                <a:alphaModFix/>
              </a:blip>
              <a:srcRect/>
              <a:stretch/>
            </p:blipFill>
            <p:spPr>
              <a:xfrm>
                <a:off x="5725643" y="4396224"/>
                <a:ext cx="914400" cy="914400"/>
              </a:xfrm>
              <a:prstGeom prst="rect">
                <a:avLst/>
              </a:prstGeom>
              <a:noFill/>
              <a:ln>
                <a:noFill/>
              </a:ln>
            </p:spPr>
          </p:pic>
          <p:pic>
            <p:nvPicPr>
              <p:cNvPr id="13" name="Google Shape;282;p13" descr="Deciduous tree outline">
                <a:extLst>
                  <a:ext uri="{FF2B5EF4-FFF2-40B4-BE49-F238E27FC236}">
                    <a16:creationId xmlns:a16="http://schemas.microsoft.com/office/drawing/2014/main" id="{534D6E5D-3F5D-A3B0-A5BB-394A564E6437}"/>
                  </a:ext>
                </a:extLst>
              </p:cNvPr>
              <p:cNvPicPr preferRelativeResize="0"/>
              <p:nvPr/>
            </p:nvPicPr>
            <p:blipFill rotWithShape="1">
              <a:blip r:embed="rId10">
                <a:alphaModFix/>
              </a:blip>
              <a:srcRect/>
              <a:stretch/>
            </p:blipFill>
            <p:spPr>
              <a:xfrm>
                <a:off x="6278648" y="4447303"/>
                <a:ext cx="914400" cy="914400"/>
              </a:xfrm>
              <a:prstGeom prst="rect">
                <a:avLst/>
              </a:prstGeom>
              <a:noFill/>
              <a:ln>
                <a:noFill/>
              </a:ln>
            </p:spPr>
          </p:pic>
          <p:grpSp>
            <p:nvGrpSpPr>
              <p:cNvPr id="14" name="Google Shape;283;p13">
                <a:extLst>
                  <a:ext uri="{FF2B5EF4-FFF2-40B4-BE49-F238E27FC236}">
                    <a16:creationId xmlns:a16="http://schemas.microsoft.com/office/drawing/2014/main" id="{6AF0A992-6287-2C2D-F1A4-E650DD3638EE}"/>
                  </a:ext>
                </a:extLst>
              </p:cNvPr>
              <p:cNvGrpSpPr/>
              <p:nvPr/>
            </p:nvGrpSpPr>
            <p:grpSpPr>
              <a:xfrm>
                <a:off x="7145472" y="1440180"/>
                <a:ext cx="357183" cy="237525"/>
                <a:chOff x="8621139" y="1926680"/>
                <a:chExt cx="357183" cy="237525"/>
              </a:xfrm>
            </p:grpSpPr>
            <p:sp>
              <p:nvSpPr>
                <p:cNvPr id="55" name="Google Shape;284;p13">
                  <a:extLst>
                    <a:ext uri="{FF2B5EF4-FFF2-40B4-BE49-F238E27FC236}">
                      <a16:creationId xmlns:a16="http://schemas.microsoft.com/office/drawing/2014/main" id="{36707E57-E699-FC0F-DF4E-11FB8B18FF74}"/>
                    </a:ext>
                  </a:extLst>
                </p:cNvPr>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6" name="Google Shape;285;p13">
                  <a:extLst>
                    <a:ext uri="{FF2B5EF4-FFF2-40B4-BE49-F238E27FC236}">
                      <a16:creationId xmlns:a16="http://schemas.microsoft.com/office/drawing/2014/main" id="{DC706923-9CDE-6B5D-A0AC-357021438123}"/>
                    </a:ext>
                  </a:extLst>
                </p:cNvPr>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7" name="Google Shape;286;p13">
                  <a:extLst>
                    <a:ext uri="{FF2B5EF4-FFF2-40B4-BE49-F238E27FC236}">
                      <a16:creationId xmlns:a16="http://schemas.microsoft.com/office/drawing/2014/main" id="{C7BF2D02-720F-8734-437D-5CA6A2F17390}"/>
                    </a:ext>
                  </a:extLst>
                </p:cNvPr>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8" name="Google Shape;287;p13">
                  <a:extLst>
                    <a:ext uri="{FF2B5EF4-FFF2-40B4-BE49-F238E27FC236}">
                      <a16:creationId xmlns:a16="http://schemas.microsoft.com/office/drawing/2014/main" id="{9B5B77AB-98DF-E411-0A44-A7CEB786BE79}"/>
                    </a:ext>
                  </a:extLst>
                </p:cNvPr>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9" name="Google Shape;288;p13">
                  <a:extLst>
                    <a:ext uri="{FF2B5EF4-FFF2-40B4-BE49-F238E27FC236}">
                      <a16:creationId xmlns:a16="http://schemas.microsoft.com/office/drawing/2014/main" id="{65A7C2E0-2D3A-75E9-0D09-8C55DDB74D35}"/>
                    </a:ext>
                  </a:extLst>
                </p:cNvPr>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0" name="Google Shape;289;p13">
                  <a:extLst>
                    <a:ext uri="{FF2B5EF4-FFF2-40B4-BE49-F238E27FC236}">
                      <a16:creationId xmlns:a16="http://schemas.microsoft.com/office/drawing/2014/main" id="{B4EA43F9-B541-45E5-4C6A-FAB2DCF7B562}"/>
                    </a:ext>
                  </a:extLst>
                </p:cNvPr>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1" name="Google Shape;290;p13">
                  <a:extLst>
                    <a:ext uri="{FF2B5EF4-FFF2-40B4-BE49-F238E27FC236}">
                      <a16:creationId xmlns:a16="http://schemas.microsoft.com/office/drawing/2014/main" id="{2A9256F3-AF9F-E6B6-1799-B4CAEA7D8C08}"/>
                    </a:ext>
                  </a:extLst>
                </p:cNvPr>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2" name="Google Shape;291;p13">
                  <a:extLst>
                    <a:ext uri="{FF2B5EF4-FFF2-40B4-BE49-F238E27FC236}">
                      <a16:creationId xmlns:a16="http://schemas.microsoft.com/office/drawing/2014/main" id="{220E1678-8735-E47D-7149-44EAB62F1AA6}"/>
                    </a:ext>
                  </a:extLst>
                </p:cNvPr>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63" name="Google Shape;292;p13">
                  <a:extLst>
                    <a:ext uri="{FF2B5EF4-FFF2-40B4-BE49-F238E27FC236}">
                      <a16:creationId xmlns:a16="http://schemas.microsoft.com/office/drawing/2014/main" id="{B868F82B-88CB-C582-1DB5-DC72B56D8ECB}"/>
                    </a:ext>
                  </a:extLst>
                </p:cNvPr>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0065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5" name="Google Shape;293;p13">
                <a:extLst>
                  <a:ext uri="{FF2B5EF4-FFF2-40B4-BE49-F238E27FC236}">
                    <a16:creationId xmlns:a16="http://schemas.microsoft.com/office/drawing/2014/main" id="{A67C31F3-D0E4-D7DA-7B17-712310D2AA40}"/>
                  </a:ext>
                </a:extLst>
              </p:cNvPr>
              <p:cNvGrpSpPr/>
              <p:nvPr/>
            </p:nvGrpSpPr>
            <p:grpSpPr>
              <a:xfrm>
                <a:off x="7240829" y="3466877"/>
                <a:ext cx="357183" cy="237525"/>
                <a:chOff x="8621139" y="1926680"/>
                <a:chExt cx="357183" cy="237525"/>
              </a:xfrm>
            </p:grpSpPr>
            <p:sp>
              <p:nvSpPr>
                <p:cNvPr id="46" name="Google Shape;294;p13">
                  <a:extLst>
                    <a:ext uri="{FF2B5EF4-FFF2-40B4-BE49-F238E27FC236}">
                      <a16:creationId xmlns:a16="http://schemas.microsoft.com/office/drawing/2014/main" id="{29CB9A75-EFF3-ED9A-29D1-CE483AF8ED2D}"/>
                    </a:ext>
                  </a:extLst>
                </p:cNvPr>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7" name="Google Shape;295;p13">
                  <a:extLst>
                    <a:ext uri="{FF2B5EF4-FFF2-40B4-BE49-F238E27FC236}">
                      <a16:creationId xmlns:a16="http://schemas.microsoft.com/office/drawing/2014/main" id="{374E0808-E490-E598-F5ED-50647C7E3110}"/>
                    </a:ext>
                  </a:extLst>
                </p:cNvPr>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8" name="Google Shape;296;p13">
                  <a:extLst>
                    <a:ext uri="{FF2B5EF4-FFF2-40B4-BE49-F238E27FC236}">
                      <a16:creationId xmlns:a16="http://schemas.microsoft.com/office/drawing/2014/main" id="{DE8DE317-4607-4990-4623-52D358197ABF}"/>
                    </a:ext>
                  </a:extLst>
                </p:cNvPr>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9" name="Google Shape;297;p13">
                  <a:extLst>
                    <a:ext uri="{FF2B5EF4-FFF2-40B4-BE49-F238E27FC236}">
                      <a16:creationId xmlns:a16="http://schemas.microsoft.com/office/drawing/2014/main" id="{0C07CB33-D8F2-30DB-E750-AF649A6F82CE}"/>
                    </a:ext>
                  </a:extLst>
                </p:cNvPr>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0" name="Google Shape;298;p13">
                  <a:extLst>
                    <a:ext uri="{FF2B5EF4-FFF2-40B4-BE49-F238E27FC236}">
                      <a16:creationId xmlns:a16="http://schemas.microsoft.com/office/drawing/2014/main" id="{9D19B52D-F563-5744-EC1D-5AC266F73FDD}"/>
                    </a:ext>
                  </a:extLst>
                </p:cNvPr>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1" name="Google Shape;299;p13">
                  <a:extLst>
                    <a:ext uri="{FF2B5EF4-FFF2-40B4-BE49-F238E27FC236}">
                      <a16:creationId xmlns:a16="http://schemas.microsoft.com/office/drawing/2014/main" id="{11422C4A-D525-85E2-38FD-A735A1E4A8A4}"/>
                    </a:ext>
                  </a:extLst>
                </p:cNvPr>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2" name="Google Shape;300;p13">
                  <a:extLst>
                    <a:ext uri="{FF2B5EF4-FFF2-40B4-BE49-F238E27FC236}">
                      <a16:creationId xmlns:a16="http://schemas.microsoft.com/office/drawing/2014/main" id="{92A5EF66-D3EE-3452-7186-725BED464B72}"/>
                    </a:ext>
                  </a:extLst>
                </p:cNvPr>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3" name="Google Shape;301;p13">
                  <a:extLst>
                    <a:ext uri="{FF2B5EF4-FFF2-40B4-BE49-F238E27FC236}">
                      <a16:creationId xmlns:a16="http://schemas.microsoft.com/office/drawing/2014/main" id="{62D0FC7D-7291-B2E9-B937-AB0E2DD6DB25}"/>
                    </a:ext>
                  </a:extLst>
                </p:cNvPr>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54" name="Google Shape;302;p13">
                  <a:extLst>
                    <a:ext uri="{FF2B5EF4-FFF2-40B4-BE49-F238E27FC236}">
                      <a16:creationId xmlns:a16="http://schemas.microsoft.com/office/drawing/2014/main" id="{43545CAE-8115-B2E8-D499-BB0C75A99258}"/>
                    </a:ext>
                  </a:extLst>
                </p:cNvPr>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8EEB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grpSp>
            <p:nvGrpSpPr>
              <p:cNvPr id="16" name="Google Shape;303;p13">
                <a:extLst>
                  <a:ext uri="{FF2B5EF4-FFF2-40B4-BE49-F238E27FC236}">
                    <a16:creationId xmlns:a16="http://schemas.microsoft.com/office/drawing/2014/main" id="{55A71E8B-AE16-398B-33B8-00E29286EFAC}"/>
                  </a:ext>
                </a:extLst>
              </p:cNvPr>
              <p:cNvGrpSpPr/>
              <p:nvPr/>
            </p:nvGrpSpPr>
            <p:grpSpPr>
              <a:xfrm>
                <a:off x="7210165" y="5073099"/>
                <a:ext cx="357183" cy="237525"/>
                <a:chOff x="8621139" y="1926680"/>
                <a:chExt cx="357183" cy="237525"/>
              </a:xfrm>
            </p:grpSpPr>
            <p:sp>
              <p:nvSpPr>
                <p:cNvPr id="37" name="Google Shape;304;p13">
                  <a:extLst>
                    <a:ext uri="{FF2B5EF4-FFF2-40B4-BE49-F238E27FC236}">
                      <a16:creationId xmlns:a16="http://schemas.microsoft.com/office/drawing/2014/main" id="{9735F3A5-F21A-88DB-C800-4BEA41250523}"/>
                    </a:ext>
                  </a:extLst>
                </p:cNvPr>
                <p:cNvSpPr/>
                <p:nvPr/>
              </p:nvSpPr>
              <p:spPr>
                <a:xfrm>
                  <a:off x="8852777" y="2041305"/>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8" name="Google Shape;305;p13">
                  <a:extLst>
                    <a:ext uri="{FF2B5EF4-FFF2-40B4-BE49-F238E27FC236}">
                      <a16:creationId xmlns:a16="http://schemas.microsoft.com/office/drawing/2014/main" id="{C8677028-3EDE-F063-54F8-B50EE3B176FF}"/>
                    </a:ext>
                  </a:extLst>
                </p:cNvPr>
                <p:cNvSpPr/>
                <p:nvPr/>
              </p:nvSpPr>
              <p:spPr>
                <a:xfrm>
                  <a:off x="8856487" y="1931338"/>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39" name="Google Shape;306;p13">
                  <a:extLst>
                    <a:ext uri="{FF2B5EF4-FFF2-40B4-BE49-F238E27FC236}">
                      <a16:creationId xmlns:a16="http://schemas.microsoft.com/office/drawing/2014/main" id="{7BD07FA8-5B19-4F99-C61D-824B8D425CDB}"/>
                    </a:ext>
                  </a:extLst>
                </p:cNvPr>
                <p:cNvSpPr/>
                <p:nvPr/>
              </p:nvSpPr>
              <p:spPr>
                <a:xfrm>
                  <a:off x="8805625" y="1926680"/>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0" name="Google Shape;307;p13">
                  <a:extLst>
                    <a:ext uri="{FF2B5EF4-FFF2-40B4-BE49-F238E27FC236}">
                      <a16:creationId xmlns:a16="http://schemas.microsoft.com/office/drawing/2014/main" id="{A16B433B-6FA5-5A56-9C0B-D16CF11338FD}"/>
                    </a:ext>
                  </a:extLst>
                </p:cNvPr>
                <p:cNvSpPr/>
                <p:nvPr/>
              </p:nvSpPr>
              <p:spPr>
                <a:xfrm>
                  <a:off x="8753923"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1" name="Google Shape;308;p13">
                  <a:extLst>
                    <a:ext uri="{FF2B5EF4-FFF2-40B4-BE49-F238E27FC236}">
                      <a16:creationId xmlns:a16="http://schemas.microsoft.com/office/drawing/2014/main" id="{FB3DC8A2-0634-53C4-EC87-36252F3C227A}"/>
                    </a:ext>
                  </a:extLst>
                </p:cNvPr>
                <p:cNvSpPr/>
                <p:nvPr/>
              </p:nvSpPr>
              <p:spPr>
                <a:xfrm>
                  <a:off x="8757633"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2" name="Google Shape;309;p13">
                  <a:extLst>
                    <a:ext uri="{FF2B5EF4-FFF2-40B4-BE49-F238E27FC236}">
                      <a16:creationId xmlns:a16="http://schemas.microsoft.com/office/drawing/2014/main" id="{ED55AE9F-A30C-B4F1-42F7-1F2B92C64A2F}"/>
                    </a:ext>
                  </a:extLst>
                </p:cNvPr>
                <p:cNvSpPr/>
                <p:nvPr/>
              </p:nvSpPr>
              <p:spPr>
                <a:xfrm>
                  <a:off x="8706771"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3" name="Google Shape;310;p13">
                  <a:extLst>
                    <a:ext uri="{FF2B5EF4-FFF2-40B4-BE49-F238E27FC236}">
                      <a16:creationId xmlns:a16="http://schemas.microsoft.com/office/drawing/2014/main" id="{1DCFBE51-10A0-8172-D1F5-82B254A33B63}"/>
                    </a:ext>
                  </a:extLst>
                </p:cNvPr>
                <p:cNvSpPr/>
                <p:nvPr/>
              </p:nvSpPr>
              <p:spPr>
                <a:xfrm>
                  <a:off x="8668291" y="2042504"/>
                  <a:ext cx="125545" cy="121701"/>
                </a:xfrm>
                <a:custGeom>
                  <a:avLst/>
                  <a:gdLst/>
                  <a:ahLst/>
                  <a:cxnLst/>
                  <a:rect l="l" t="t" r="r" b="b"/>
                  <a:pathLst>
                    <a:path w="233901" h="245080" extrusionOk="0">
                      <a:moveTo>
                        <a:pt x="4139" y="244241"/>
                      </a:moveTo>
                      <a:cubicBezTo>
                        <a:pt x="-18615" y="256941"/>
                        <a:pt x="58114" y="122003"/>
                        <a:pt x="96214" y="82316"/>
                      </a:cubicBezTo>
                      <a:cubicBezTo>
                        <a:pt x="134314" y="42629"/>
                        <a:pt x="246497" y="-19813"/>
                        <a:pt x="232739" y="6116"/>
                      </a:cubicBezTo>
                      <a:cubicBezTo>
                        <a:pt x="218981" y="32045"/>
                        <a:pt x="26893" y="231541"/>
                        <a:pt x="4139" y="244241"/>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4" name="Google Shape;311;p13">
                  <a:extLst>
                    <a:ext uri="{FF2B5EF4-FFF2-40B4-BE49-F238E27FC236}">
                      <a16:creationId xmlns:a16="http://schemas.microsoft.com/office/drawing/2014/main" id="{E0DF2BE3-A2B2-B7C2-6EED-BEF3E05513CA}"/>
                    </a:ext>
                  </a:extLst>
                </p:cNvPr>
                <p:cNvSpPr/>
                <p:nvPr/>
              </p:nvSpPr>
              <p:spPr>
                <a:xfrm>
                  <a:off x="8672001" y="1932537"/>
                  <a:ext cx="88991" cy="203578"/>
                </a:xfrm>
                <a:custGeom>
                  <a:avLst/>
                  <a:gdLst/>
                  <a:ahLst/>
                  <a:cxnLst/>
                  <a:rect l="l" t="t" r="r" b="b"/>
                  <a:pathLst>
                    <a:path w="165798" h="409964" extrusionOk="0">
                      <a:moveTo>
                        <a:pt x="91" y="409662"/>
                      </a:moveTo>
                      <a:cubicBezTo>
                        <a:pt x="3795" y="420245"/>
                        <a:pt x="133441" y="150370"/>
                        <a:pt x="155666" y="85812"/>
                      </a:cubicBezTo>
                      <a:cubicBezTo>
                        <a:pt x="177891" y="21254"/>
                        <a:pt x="160428" y="-31663"/>
                        <a:pt x="133441" y="22312"/>
                      </a:cubicBezTo>
                      <a:cubicBezTo>
                        <a:pt x="106454" y="76287"/>
                        <a:pt x="-3613" y="399079"/>
                        <a:pt x="91" y="409662"/>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45" name="Google Shape;312;p13">
                  <a:extLst>
                    <a:ext uri="{FF2B5EF4-FFF2-40B4-BE49-F238E27FC236}">
                      <a16:creationId xmlns:a16="http://schemas.microsoft.com/office/drawing/2014/main" id="{B47BA6AF-0BCB-765C-87A6-DF084246E37A}"/>
                    </a:ext>
                  </a:extLst>
                </p:cNvPr>
                <p:cNvSpPr/>
                <p:nvPr/>
              </p:nvSpPr>
              <p:spPr>
                <a:xfrm>
                  <a:off x="8621139" y="1927879"/>
                  <a:ext cx="45719" cy="236209"/>
                </a:xfrm>
                <a:custGeom>
                  <a:avLst/>
                  <a:gdLst/>
                  <a:ahLst/>
                  <a:cxnLst/>
                  <a:rect l="l" t="t" r="r" b="b"/>
                  <a:pathLst>
                    <a:path w="57677" h="475676" extrusionOk="0">
                      <a:moveTo>
                        <a:pt x="38253" y="453750"/>
                      </a:moveTo>
                      <a:cubicBezTo>
                        <a:pt x="29786" y="388662"/>
                        <a:pt x="-2493" y="34121"/>
                        <a:pt x="153" y="2900"/>
                      </a:cubicBezTo>
                      <a:cubicBezTo>
                        <a:pt x="2799" y="-28321"/>
                        <a:pt x="45661" y="201337"/>
                        <a:pt x="54128" y="266425"/>
                      </a:cubicBezTo>
                      <a:cubicBezTo>
                        <a:pt x="62595" y="331513"/>
                        <a:pt x="53599" y="365908"/>
                        <a:pt x="50953" y="393425"/>
                      </a:cubicBezTo>
                      <a:cubicBezTo>
                        <a:pt x="48307" y="420942"/>
                        <a:pt x="46720" y="518838"/>
                        <a:pt x="38253" y="453750"/>
                      </a:cubicBezTo>
                      <a:close/>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pic>
            <p:nvPicPr>
              <p:cNvPr id="17" name="Google Shape;335;p13" descr="Deciduous tree outline">
                <a:extLst>
                  <a:ext uri="{FF2B5EF4-FFF2-40B4-BE49-F238E27FC236}">
                    <a16:creationId xmlns:a16="http://schemas.microsoft.com/office/drawing/2014/main" id="{31F8CB4C-508A-6759-1C28-00E87D2C7C83}"/>
                  </a:ext>
                </a:extLst>
              </p:cNvPr>
              <p:cNvPicPr preferRelativeResize="0"/>
              <p:nvPr/>
            </p:nvPicPr>
            <p:blipFill rotWithShape="1">
              <a:blip r:embed="rId10">
                <a:alphaModFix/>
              </a:blip>
              <a:srcRect/>
              <a:stretch/>
            </p:blipFill>
            <p:spPr>
              <a:xfrm>
                <a:off x="6598010" y="4449048"/>
                <a:ext cx="914400" cy="914400"/>
              </a:xfrm>
              <a:prstGeom prst="rect">
                <a:avLst/>
              </a:prstGeom>
              <a:noFill/>
              <a:ln>
                <a:noFill/>
              </a:ln>
            </p:spPr>
          </p:pic>
          <p:sp>
            <p:nvSpPr>
              <p:cNvPr id="18" name="Google Shape;336;p13">
                <a:extLst>
                  <a:ext uri="{FF2B5EF4-FFF2-40B4-BE49-F238E27FC236}">
                    <a16:creationId xmlns:a16="http://schemas.microsoft.com/office/drawing/2014/main" id="{ABC7F277-BCBE-4B7F-9E9F-A54FD22C0519}"/>
                  </a:ext>
                </a:extLst>
              </p:cNvPr>
              <p:cNvSpPr txBox="1"/>
              <p:nvPr/>
            </p:nvSpPr>
            <p:spPr>
              <a:xfrm>
                <a:off x="5835260" y="1694471"/>
                <a:ext cx="189673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NE, BIS, INE, Grass</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19" name="Google Shape;337;p13">
                <a:extLst>
                  <a:ext uri="{FF2B5EF4-FFF2-40B4-BE49-F238E27FC236}">
                    <a16:creationId xmlns:a16="http://schemas.microsoft.com/office/drawing/2014/main" id="{521A1617-F1B9-46CB-4380-CB3B34CA94F8}"/>
                  </a:ext>
                </a:extLst>
              </p:cNvPr>
              <p:cNvSpPr txBox="1"/>
              <p:nvPr/>
            </p:nvSpPr>
            <p:spPr>
              <a:xfrm>
                <a:off x="5963828" y="3759549"/>
                <a:ext cx="1808572"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dirty="0">
                    <a:solidFill>
                      <a:schemeClr val="dk1"/>
                    </a:solidFill>
                    <a:latin typeface="Calibri"/>
                    <a:ea typeface="Calibri"/>
                    <a:cs typeface="Calibri"/>
                    <a:sym typeface="Calibri"/>
                  </a:rPr>
                  <a:t>NE, BS, BIS, Grass</a:t>
                </a:r>
                <a:endParaRPr dirty="0"/>
              </a:p>
              <a:p>
                <a:pPr marL="0" marR="0" lvl="0" indent="0" algn="l" rtl="0">
                  <a:spcBef>
                    <a:spcPts val="0"/>
                  </a:spcBef>
                  <a:spcAft>
                    <a:spcPts val="0"/>
                  </a:spcAft>
                  <a:buNone/>
                </a:pPr>
                <a:endParaRPr sz="1800" dirty="0">
                  <a:solidFill>
                    <a:schemeClr val="dk1"/>
                  </a:solidFill>
                  <a:latin typeface="Calibri"/>
                  <a:ea typeface="Calibri"/>
                  <a:cs typeface="Calibri"/>
                  <a:sym typeface="Calibri"/>
                </a:endParaRPr>
              </a:p>
            </p:txBody>
          </p:sp>
          <p:sp>
            <p:nvSpPr>
              <p:cNvPr id="20" name="Google Shape;338;p13">
                <a:extLst>
                  <a:ext uri="{FF2B5EF4-FFF2-40B4-BE49-F238E27FC236}">
                    <a16:creationId xmlns:a16="http://schemas.microsoft.com/office/drawing/2014/main" id="{A1D1FAE7-BCE3-1597-286D-BC8740E4D0A3}"/>
                  </a:ext>
                </a:extLst>
              </p:cNvPr>
              <p:cNvSpPr txBox="1"/>
              <p:nvPr/>
            </p:nvSpPr>
            <p:spPr>
              <a:xfrm>
                <a:off x="5764446" y="5369558"/>
                <a:ext cx="1832938" cy="646331"/>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a:solidFill>
                      <a:schemeClr val="dk1"/>
                    </a:solidFill>
                    <a:latin typeface="Calibri"/>
                    <a:ea typeface="Calibri"/>
                    <a:cs typeface="Calibri"/>
                    <a:sym typeface="Calibri"/>
                  </a:rPr>
                  <a:t>TrBE, TrIBE, TrBR, </a:t>
                </a:r>
                <a:endParaRPr/>
              </a:p>
              <a:p>
                <a:pPr marL="0" marR="0" lvl="0" indent="0" algn="l" rtl="0">
                  <a:spcBef>
                    <a:spcPts val="0"/>
                  </a:spcBef>
                  <a:spcAft>
                    <a:spcPts val="0"/>
                  </a:spcAft>
                  <a:buNone/>
                </a:pPr>
                <a:r>
                  <a:rPr lang="en-US" sz="1800">
                    <a:solidFill>
                      <a:schemeClr val="dk1"/>
                    </a:solidFill>
                    <a:latin typeface="Calibri"/>
                    <a:ea typeface="Calibri"/>
                    <a:cs typeface="Calibri"/>
                    <a:sym typeface="Calibri"/>
                  </a:rPr>
                  <a:t>Grass</a:t>
                </a:r>
                <a:endParaRPr/>
              </a:p>
            </p:txBody>
          </p:sp>
          <p:sp>
            <p:nvSpPr>
              <p:cNvPr id="21" name="TextBox 20">
                <a:extLst>
                  <a:ext uri="{FF2B5EF4-FFF2-40B4-BE49-F238E27FC236}">
                    <a16:creationId xmlns:a16="http://schemas.microsoft.com/office/drawing/2014/main" id="{3F6E702F-7930-418D-EDC9-9B6FCFC64948}"/>
                  </a:ext>
                </a:extLst>
              </p:cNvPr>
              <p:cNvSpPr txBox="1"/>
              <p:nvPr/>
            </p:nvSpPr>
            <p:spPr>
              <a:xfrm>
                <a:off x="3565215" y="793507"/>
                <a:ext cx="1293944" cy="553998"/>
              </a:xfrm>
              <a:prstGeom prst="rect">
                <a:avLst/>
              </a:prstGeom>
              <a:solidFill>
                <a:schemeClr val="bg1"/>
              </a:solidFill>
              <a:ln>
                <a:solidFill>
                  <a:schemeClr val="tx1"/>
                </a:solidFill>
              </a:ln>
            </p:spPr>
            <p:txBody>
              <a:bodyPr wrap="none" rtlCol="0">
                <a:spAutoFit/>
              </a:bodyPr>
              <a:lstStyle/>
              <a:p>
                <a:r>
                  <a:rPr lang="en-US" sz="3000" dirty="0"/>
                  <a:t>Boreal</a:t>
                </a:r>
              </a:p>
            </p:txBody>
          </p:sp>
          <p:sp>
            <p:nvSpPr>
              <p:cNvPr id="22" name="TextBox 21">
                <a:extLst>
                  <a:ext uri="{FF2B5EF4-FFF2-40B4-BE49-F238E27FC236}">
                    <a16:creationId xmlns:a16="http://schemas.microsoft.com/office/drawing/2014/main" id="{FDA4D121-893C-EBB9-3B3B-EEC8D91E66E6}"/>
                  </a:ext>
                </a:extLst>
              </p:cNvPr>
              <p:cNvSpPr txBox="1"/>
              <p:nvPr/>
            </p:nvSpPr>
            <p:spPr>
              <a:xfrm>
                <a:off x="3540295" y="2588440"/>
                <a:ext cx="2042547" cy="553998"/>
              </a:xfrm>
              <a:prstGeom prst="rect">
                <a:avLst/>
              </a:prstGeom>
              <a:solidFill>
                <a:schemeClr val="bg1"/>
              </a:solidFill>
              <a:ln>
                <a:solidFill>
                  <a:schemeClr val="tx1"/>
                </a:solidFill>
              </a:ln>
            </p:spPr>
            <p:txBody>
              <a:bodyPr wrap="none" rtlCol="0">
                <a:spAutoFit/>
              </a:bodyPr>
              <a:lstStyle/>
              <a:p>
                <a:r>
                  <a:rPr lang="en-US" sz="3000" dirty="0"/>
                  <a:t>Temperate</a:t>
                </a:r>
              </a:p>
            </p:txBody>
          </p:sp>
          <p:sp>
            <p:nvSpPr>
              <p:cNvPr id="23" name="TextBox 22">
                <a:extLst>
                  <a:ext uri="{FF2B5EF4-FFF2-40B4-BE49-F238E27FC236}">
                    <a16:creationId xmlns:a16="http://schemas.microsoft.com/office/drawing/2014/main" id="{FF9DA7D4-F5B8-DA4A-505A-4BB5E44B55A6}"/>
                  </a:ext>
                </a:extLst>
              </p:cNvPr>
              <p:cNvSpPr txBox="1"/>
              <p:nvPr/>
            </p:nvSpPr>
            <p:spPr>
              <a:xfrm>
                <a:off x="3607941" y="4698273"/>
                <a:ext cx="1444626" cy="553998"/>
              </a:xfrm>
              <a:prstGeom prst="rect">
                <a:avLst/>
              </a:prstGeom>
              <a:solidFill>
                <a:schemeClr val="bg1"/>
              </a:solidFill>
              <a:ln>
                <a:solidFill>
                  <a:schemeClr val="tx1"/>
                </a:solidFill>
              </a:ln>
            </p:spPr>
            <p:txBody>
              <a:bodyPr wrap="none" rtlCol="0">
                <a:spAutoFit/>
              </a:bodyPr>
              <a:lstStyle/>
              <a:p>
                <a:r>
                  <a:rPr lang="en-US" sz="3000" dirty="0"/>
                  <a:t>Tropics</a:t>
                </a:r>
              </a:p>
            </p:txBody>
          </p:sp>
          <p:grpSp>
            <p:nvGrpSpPr>
              <p:cNvPr id="24" name="Google Shape;133;p7">
                <a:extLst>
                  <a:ext uri="{FF2B5EF4-FFF2-40B4-BE49-F238E27FC236}">
                    <a16:creationId xmlns:a16="http://schemas.microsoft.com/office/drawing/2014/main" id="{86201C53-438E-F19D-361D-A314B36767F0}"/>
                  </a:ext>
                </a:extLst>
              </p:cNvPr>
              <p:cNvGrpSpPr/>
              <p:nvPr/>
            </p:nvGrpSpPr>
            <p:grpSpPr>
              <a:xfrm>
                <a:off x="2229994" y="1062390"/>
                <a:ext cx="2342005" cy="1133543"/>
                <a:chOff x="1264920" y="2473787"/>
                <a:chExt cx="5257800" cy="2819400"/>
              </a:xfrm>
            </p:grpSpPr>
            <p:cxnSp>
              <p:nvCxnSpPr>
                <p:cNvPr id="34" name="Google Shape;134;p7">
                  <a:extLst>
                    <a:ext uri="{FF2B5EF4-FFF2-40B4-BE49-F238E27FC236}">
                      <a16:creationId xmlns:a16="http://schemas.microsoft.com/office/drawing/2014/main" id="{9FE50E4F-6A3C-9813-B15E-AB8B75E51DE5}"/>
                    </a:ext>
                  </a:extLst>
                </p:cNvPr>
                <p:cNvCxnSpPr/>
                <p:nvPr/>
              </p:nvCxnSpPr>
              <p:spPr>
                <a:xfrm>
                  <a:off x="1264920" y="5140787"/>
                  <a:ext cx="5257800" cy="0"/>
                </a:xfrm>
                <a:prstGeom prst="straightConnector1">
                  <a:avLst/>
                </a:prstGeom>
                <a:noFill/>
                <a:ln w="9525" cap="flat" cmpd="sng">
                  <a:solidFill>
                    <a:schemeClr val="tx1"/>
                  </a:solidFill>
                  <a:prstDash val="solid"/>
                  <a:round/>
                  <a:headEnd type="none" w="sm" len="sm"/>
                  <a:tailEnd type="triangle" w="med" len="med"/>
                </a:ln>
              </p:spPr>
            </p:cxnSp>
            <p:cxnSp>
              <p:nvCxnSpPr>
                <p:cNvPr id="35" name="Google Shape;135;p7">
                  <a:extLst>
                    <a:ext uri="{FF2B5EF4-FFF2-40B4-BE49-F238E27FC236}">
                      <a16:creationId xmlns:a16="http://schemas.microsoft.com/office/drawing/2014/main" id="{7F74580D-2D53-2ED1-025B-8E5C79B1EC84}"/>
                    </a:ext>
                  </a:extLst>
                </p:cNvPr>
                <p:cNvCxnSpPr/>
                <p:nvPr/>
              </p:nvCxnSpPr>
              <p:spPr>
                <a:xfrm rot="10800000">
                  <a:off x="1417320" y="2473787"/>
                  <a:ext cx="0" cy="2819400"/>
                </a:xfrm>
                <a:prstGeom prst="straightConnector1">
                  <a:avLst/>
                </a:prstGeom>
                <a:noFill/>
                <a:ln w="9525" cap="flat" cmpd="sng">
                  <a:solidFill>
                    <a:schemeClr val="tx1"/>
                  </a:solidFill>
                  <a:prstDash val="solid"/>
                  <a:round/>
                  <a:headEnd type="none" w="sm" len="sm"/>
                  <a:tailEnd type="triangle" w="med" len="med"/>
                </a:ln>
              </p:spPr>
            </p:cxnSp>
            <p:sp>
              <p:nvSpPr>
                <p:cNvPr id="36" name="Google Shape;136;p7">
                  <a:extLst>
                    <a:ext uri="{FF2B5EF4-FFF2-40B4-BE49-F238E27FC236}">
                      <a16:creationId xmlns:a16="http://schemas.microsoft.com/office/drawing/2014/main" id="{210DEE69-3FFE-BD22-A7A6-DBEA5627DB69}"/>
                    </a:ext>
                  </a:extLst>
                </p:cNvPr>
                <p:cNvSpPr/>
                <p:nvPr/>
              </p:nvSpPr>
              <p:spPr>
                <a:xfrm>
                  <a:off x="1592580" y="3581400"/>
                  <a:ext cx="4857750" cy="1544147"/>
                </a:xfrm>
                <a:custGeom>
                  <a:avLst/>
                  <a:gdLst/>
                  <a:ahLst/>
                  <a:cxnLst/>
                  <a:rect l="l" t="t" r="r" b="b"/>
                  <a:pathLst>
                    <a:path w="4857750" h="1544147" extrusionOk="0">
                      <a:moveTo>
                        <a:pt x="0" y="1544147"/>
                      </a:moveTo>
                      <a:cubicBezTo>
                        <a:pt x="191452" y="1446039"/>
                        <a:pt x="382905" y="1347932"/>
                        <a:pt x="560070" y="1212677"/>
                      </a:cubicBezTo>
                      <a:cubicBezTo>
                        <a:pt x="737235" y="1077422"/>
                        <a:pt x="904875" y="905972"/>
                        <a:pt x="1062990" y="732617"/>
                      </a:cubicBezTo>
                      <a:cubicBezTo>
                        <a:pt x="1221105" y="559262"/>
                        <a:pt x="1322070" y="286847"/>
                        <a:pt x="1508760" y="172547"/>
                      </a:cubicBezTo>
                      <a:cubicBezTo>
                        <a:pt x="1695450" y="58247"/>
                        <a:pt x="1889760" y="69677"/>
                        <a:pt x="2183130" y="46817"/>
                      </a:cubicBezTo>
                      <a:cubicBezTo>
                        <a:pt x="2476500" y="23957"/>
                        <a:pt x="2973705" y="43007"/>
                        <a:pt x="3268980" y="35387"/>
                      </a:cubicBezTo>
                      <a:cubicBezTo>
                        <a:pt x="3564255" y="27767"/>
                        <a:pt x="3733800" y="-6523"/>
                        <a:pt x="3954780" y="1097"/>
                      </a:cubicBezTo>
                      <a:cubicBezTo>
                        <a:pt x="4175760" y="8717"/>
                        <a:pt x="4444365" y="77297"/>
                        <a:pt x="4594860" y="81107"/>
                      </a:cubicBezTo>
                      <a:cubicBezTo>
                        <a:pt x="4745355" y="84917"/>
                        <a:pt x="4801552" y="54437"/>
                        <a:pt x="4857750" y="23957"/>
                      </a:cubicBezTo>
                    </a:path>
                  </a:pathLst>
                </a:custGeom>
                <a:noFill/>
                <a:ln w="25400" cap="flat" cmpd="sng">
                  <a:solidFill>
                    <a:srgbClr val="005C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grpSp>
          <p:grpSp>
            <p:nvGrpSpPr>
              <p:cNvPr id="25" name="Google Shape;133;p7">
                <a:extLst>
                  <a:ext uri="{FF2B5EF4-FFF2-40B4-BE49-F238E27FC236}">
                    <a16:creationId xmlns:a16="http://schemas.microsoft.com/office/drawing/2014/main" id="{E0930932-533E-31C1-EB44-C0CEFE78F754}"/>
                  </a:ext>
                </a:extLst>
              </p:cNvPr>
              <p:cNvGrpSpPr/>
              <p:nvPr/>
            </p:nvGrpSpPr>
            <p:grpSpPr>
              <a:xfrm>
                <a:off x="2197749" y="3113229"/>
                <a:ext cx="2342005" cy="1133543"/>
                <a:chOff x="1264920" y="2473787"/>
                <a:chExt cx="5257800" cy="2819400"/>
              </a:xfrm>
            </p:grpSpPr>
            <p:cxnSp>
              <p:nvCxnSpPr>
                <p:cNvPr id="31" name="Google Shape;134;p7">
                  <a:extLst>
                    <a:ext uri="{FF2B5EF4-FFF2-40B4-BE49-F238E27FC236}">
                      <a16:creationId xmlns:a16="http://schemas.microsoft.com/office/drawing/2014/main" id="{DC6EC1BC-0D2F-4F3B-08C4-A33A8CCCF960}"/>
                    </a:ext>
                  </a:extLst>
                </p:cNvPr>
                <p:cNvCxnSpPr/>
                <p:nvPr/>
              </p:nvCxnSpPr>
              <p:spPr>
                <a:xfrm>
                  <a:off x="1264920" y="5140787"/>
                  <a:ext cx="5257800" cy="0"/>
                </a:xfrm>
                <a:prstGeom prst="straightConnector1">
                  <a:avLst/>
                </a:prstGeom>
                <a:noFill/>
                <a:ln w="9525" cap="flat" cmpd="sng">
                  <a:solidFill>
                    <a:schemeClr val="tx1"/>
                  </a:solidFill>
                  <a:prstDash val="solid"/>
                  <a:round/>
                  <a:headEnd type="none" w="sm" len="sm"/>
                  <a:tailEnd type="triangle" w="med" len="med"/>
                </a:ln>
              </p:spPr>
            </p:cxnSp>
            <p:cxnSp>
              <p:nvCxnSpPr>
                <p:cNvPr id="32" name="Google Shape;135;p7">
                  <a:extLst>
                    <a:ext uri="{FF2B5EF4-FFF2-40B4-BE49-F238E27FC236}">
                      <a16:creationId xmlns:a16="http://schemas.microsoft.com/office/drawing/2014/main" id="{7B6366F2-2965-668A-875C-F022C62F8967}"/>
                    </a:ext>
                  </a:extLst>
                </p:cNvPr>
                <p:cNvCxnSpPr/>
                <p:nvPr/>
              </p:nvCxnSpPr>
              <p:spPr>
                <a:xfrm rot="10800000">
                  <a:off x="1417320" y="2473787"/>
                  <a:ext cx="0" cy="2819400"/>
                </a:xfrm>
                <a:prstGeom prst="straightConnector1">
                  <a:avLst/>
                </a:prstGeom>
                <a:noFill/>
                <a:ln w="9525" cap="flat" cmpd="sng">
                  <a:solidFill>
                    <a:schemeClr val="tx1"/>
                  </a:solidFill>
                  <a:prstDash val="solid"/>
                  <a:round/>
                  <a:headEnd type="none" w="sm" len="sm"/>
                  <a:tailEnd type="triangle" w="med" len="med"/>
                </a:ln>
              </p:spPr>
            </p:cxnSp>
            <p:sp>
              <p:nvSpPr>
                <p:cNvPr id="33" name="Google Shape;136;p7">
                  <a:extLst>
                    <a:ext uri="{FF2B5EF4-FFF2-40B4-BE49-F238E27FC236}">
                      <a16:creationId xmlns:a16="http://schemas.microsoft.com/office/drawing/2014/main" id="{E8310E76-513B-FC40-D712-DAF37BDE96CD}"/>
                    </a:ext>
                  </a:extLst>
                </p:cNvPr>
                <p:cNvSpPr/>
                <p:nvPr/>
              </p:nvSpPr>
              <p:spPr>
                <a:xfrm>
                  <a:off x="1592580" y="3581400"/>
                  <a:ext cx="4857750" cy="1544147"/>
                </a:xfrm>
                <a:custGeom>
                  <a:avLst/>
                  <a:gdLst/>
                  <a:ahLst/>
                  <a:cxnLst/>
                  <a:rect l="l" t="t" r="r" b="b"/>
                  <a:pathLst>
                    <a:path w="4857750" h="1544147" extrusionOk="0">
                      <a:moveTo>
                        <a:pt x="0" y="1544147"/>
                      </a:moveTo>
                      <a:cubicBezTo>
                        <a:pt x="191452" y="1446039"/>
                        <a:pt x="382905" y="1347932"/>
                        <a:pt x="560070" y="1212677"/>
                      </a:cubicBezTo>
                      <a:cubicBezTo>
                        <a:pt x="737235" y="1077422"/>
                        <a:pt x="904875" y="905972"/>
                        <a:pt x="1062990" y="732617"/>
                      </a:cubicBezTo>
                      <a:cubicBezTo>
                        <a:pt x="1221105" y="559262"/>
                        <a:pt x="1322070" y="286847"/>
                        <a:pt x="1508760" y="172547"/>
                      </a:cubicBezTo>
                      <a:cubicBezTo>
                        <a:pt x="1695450" y="58247"/>
                        <a:pt x="1889760" y="69677"/>
                        <a:pt x="2183130" y="46817"/>
                      </a:cubicBezTo>
                      <a:cubicBezTo>
                        <a:pt x="2476500" y="23957"/>
                        <a:pt x="2973705" y="43007"/>
                        <a:pt x="3268980" y="35387"/>
                      </a:cubicBezTo>
                      <a:cubicBezTo>
                        <a:pt x="3564255" y="27767"/>
                        <a:pt x="3733800" y="-6523"/>
                        <a:pt x="3954780" y="1097"/>
                      </a:cubicBezTo>
                      <a:cubicBezTo>
                        <a:pt x="4175760" y="8717"/>
                        <a:pt x="4444365" y="77297"/>
                        <a:pt x="4594860" y="81107"/>
                      </a:cubicBezTo>
                      <a:cubicBezTo>
                        <a:pt x="4745355" y="84917"/>
                        <a:pt x="4801552" y="54437"/>
                        <a:pt x="4857750" y="23957"/>
                      </a:cubicBezTo>
                    </a:path>
                  </a:pathLst>
                </a:custGeom>
                <a:noFill/>
                <a:ln w="25400" cap="flat" cmpd="sng">
                  <a:solidFill>
                    <a:srgbClr val="8EEC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grpSp>
          <p:grpSp>
            <p:nvGrpSpPr>
              <p:cNvPr id="26" name="Google Shape;133;p7">
                <a:extLst>
                  <a:ext uri="{FF2B5EF4-FFF2-40B4-BE49-F238E27FC236}">
                    <a16:creationId xmlns:a16="http://schemas.microsoft.com/office/drawing/2014/main" id="{75B0E028-28E4-4A5F-0A9C-0170E43CAAC4}"/>
                  </a:ext>
                </a:extLst>
              </p:cNvPr>
              <p:cNvGrpSpPr/>
              <p:nvPr/>
            </p:nvGrpSpPr>
            <p:grpSpPr>
              <a:xfrm>
                <a:off x="2223410" y="5008429"/>
                <a:ext cx="2342005" cy="1133543"/>
                <a:chOff x="1264920" y="2473787"/>
                <a:chExt cx="5257800" cy="2819400"/>
              </a:xfrm>
            </p:grpSpPr>
            <p:cxnSp>
              <p:nvCxnSpPr>
                <p:cNvPr id="28" name="Google Shape;134;p7">
                  <a:extLst>
                    <a:ext uri="{FF2B5EF4-FFF2-40B4-BE49-F238E27FC236}">
                      <a16:creationId xmlns:a16="http://schemas.microsoft.com/office/drawing/2014/main" id="{FE7CDC93-0AE1-2CA5-CE16-CBA4A5842884}"/>
                    </a:ext>
                  </a:extLst>
                </p:cNvPr>
                <p:cNvCxnSpPr/>
                <p:nvPr/>
              </p:nvCxnSpPr>
              <p:spPr>
                <a:xfrm>
                  <a:off x="1264920" y="5140787"/>
                  <a:ext cx="5257800" cy="0"/>
                </a:xfrm>
                <a:prstGeom prst="straightConnector1">
                  <a:avLst/>
                </a:prstGeom>
                <a:noFill/>
                <a:ln w="9525" cap="flat" cmpd="sng">
                  <a:solidFill>
                    <a:schemeClr val="tx1"/>
                  </a:solidFill>
                  <a:prstDash val="solid"/>
                  <a:round/>
                  <a:headEnd type="none" w="sm" len="sm"/>
                  <a:tailEnd type="triangle" w="med" len="med"/>
                </a:ln>
              </p:spPr>
            </p:cxnSp>
            <p:cxnSp>
              <p:nvCxnSpPr>
                <p:cNvPr id="29" name="Google Shape;135;p7">
                  <a:extLst>
                    <a:ext uri="{FF2B5EF4-FFF2-40B4-BE49-F238E27FC236}">
                      <a16:creationId xmlns:a16="http://schemas.microsoft.com/office/drawing/2014/main" id="{098DA22E-F581-19A1-4C0F-304D09CFACDD}"/>
                    </a:ext>
                  </a:extLst>
                </p:cNvPr>
                <p:cNvCxnSpPr/>
                <p:nvPr/>
              </p:nvCxnSpPr>
              <p:spPr>
                <a:xfrm rot="10800000">
                  <a:off x="1417320" y="2473787"/>
                  <a:ext cx="0" cy="2819400"/>
                </a:xfrm>
                <a:prstGeom prst="straightConnector1">
                  <a:avLst/>
                </a:prstGeom>
                <a:noFill/>
                <a:ln w="9525" cap="flat" cmpd="sng">
                  <a:solidFill>
                    <a:schemeClr val="tx1"/>
                  </a:solidFill>
                  <a:prstDash val="solid"/>
                  <a:round/>
                  <a:headEnd type="none" w="sm" len="sm"/>
                  <a:tailEnd type="triangle" w="med" len="med"/>
                </a:ln>
              </p:spPr>
            </p:cxnSp>
            <p:sp>
              <p:nvSpPr>
                <p:cNvPr id="30" name="Google Shape;136;p7">
                  <a:extLst>
                    <a:ext uri="{FF2B5EF4-FFF2-40B4-BE49-F238E27FC236}">
                      <a16:creationId xmlns:a16="http://schemas.microsoft.com/office/drawing/2014/main" id="{ECCDEE6A-A3B2-3452-AC3B-14DF031C846F}"/>
                    </a:ext>
                  </a:extLst>
                </p:cNvPr>
                <p:cNvSpPr/>
                <p:nvPr/>
              </p:nvSpPr>
              <p:spPr>
                <a:xfrm>
                  <a:off x="1592580" y="3581400"/>
                  <a:ext cx="4857750" cy="1544147"/>
                </a:xfrm>
                <a:custGeom>
                  <a:avLst/>
                  <a:gdLst/>
                  <a:ahLst/>
                  <a:cxnLst/>
                  <a:rect l="l" t="t" r="r" b="b"/>
                  <a:pathLst>
                    <a:path w="4857750" h="1544147" extrusionOk="0">
                      <a:moveTo>
                        <a:pt x="0" y="1544147"/>
                      </a:moveTo>
                      <a:cubicBezTo>
                        <a:pt x="191452" y="1446039"/>
                        <a:pt x="382905" y="1347932"/>
                        <a:pt x="560070" y="1212677"/>
                      </a:cubicBezTo>
                      <a:cubicBezTo>
                        <a:pt x="737235" y="1077422"/>
                        <a:pt x="904875" y="905972"/>
                        <a:pt x="1062990" y="732617"/>
                      </a:cubicBezTo>
                      <a:cubicBezTo>
                        <a:pt x="1221105" y="559262"/>
                        <a:pt x="1322070" y="286847"/>
                        <a:pt x="1508760" y="172547"/>
                      </a:cubicBezTo>
                      <a:cubicBezTo>
                        <a:pt x="1695450" y="58247"/>
                        <a:pt x="1889760" y="69677"/>
                        <a:pt x="2183130" y="46817"/>
                      </a:cubicBezTo>
                      <a:cubicBezTo>
                        <a:pt x="2476500" y="23957"/>
                        <a:pt x="2973705" y="43007"/>
                        <a:pt x="3268980" y="35387"/>
                      </a:cubicBezTo>
                      <a:cubicBezTo>
                        <a:pt x="3564255" y="27767"/>
                        <a:pt x="3733800" y="-6523"/>
                        <a:pt x="3954780" y="1097"/>
                      </a:cubicBezTo>
                      <a:cubicBezTo>
                        <a:pt x="4175760" y="8717"/>
                        <a:pt x="4444365" y="77297"/>
                        <a:pt x="4594860" y="81107"/>
                      </a:cubicBezTo>
                      <a:cubicBezTo>
                        <a:pt x="4745355" y="84917"/>
                        <a:pt x="4801552" y="54437"/>
                        <a:pt x="4857750" y="23957"/>
                      </a:cubicBezTo>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dirty="0">
                    <a:solidFill>
                      <a:schemeClr val="lt1"/>
                    </a:solidFill>
                    <a:latin typeface="Calibri"/>
                    <a:ea typeface="Calibri"/>
                    <a:cs typeface="Calibri"/>
                    <a:sym typeface="Calibri"/>
                  </a:endParaRPr>
                </a:p>
              </p:txBody>
            </p:sp>
          </p:grpSp>
          <p:sp>
            <p:nvSpPr>
              <p:cNvPr id="27" name="TextBox 26">
                <a:extLst>
                  <a:ext uri="{FF2B5EF4-FFF2-40B4-BE49-F238E27FC236}">
                    <a16:creationId xmlns:a16="http://schemas.microsoft.com/office/drawing/2014/main" id="{610E04CC-76A1-F993-FEF3-C5C4CF631074}"/>
                  </a:ext>
                </a:extLst>
              </p:cNvPr>
              <p:cNvSpPr txBox="1"/>
              <p:nvPr/>
            </p:nvSpPr>
            <p:spPr>
              <a:xfrm>
                <a:off x="3293666" y="20456"/>
                <a:ext cx="3130985" cy="553998"/>
              </a:xfrm>
              <a:prstGeom prst="rect">
                <a:avLst/>
              </a:prstGeom>
              <a:noFill/>
              <a:ln>
                <a:noFill/>
              </a:ln>
            </p:spPr>
            <p:txBody>
              <a:bodyPr wrap="none" rtlCol="0">
                <a:spAutoFit/>
              </a:bodyPr>
              <a:lstStyle/>
              <a:p>
                <a:r>
                  <a:rPr lang="en-US" sz="3000" dirty="0"/>
                  <a:t>Simulation setup:</a:t>
                </a:r>
              </a:p>
            </p:txBody>
          </p:sp>
        </p:grpSp>
        <p:sp>
          <p:nvSpPr>
            <p:cNvPr id="128" name="Google Shape;331;p13">
              <a:extLst>
                <a:ext uri="{FF2B5EF4-FFF2-40B4-BE49-F238E27FC236}">
                  <a16:creationId xmlns:a16="http://schemas.microsoft.com/office/drawing/2014/main" id="{DBEBA537-5615-641F-59EA-018CD51D882F}"/>
                </a:ext>
              </a:extLst>
            </p:cNvPr>
            <p:cNvSpPr/>
            <p:nvPr/>
          </p:nvSpPr>
          <p:spPr>
            <a:xfrm>
              <a:off x="2123481" y="3868821"/>
              <a:ext cx="88856" cy="476286"/>
            </a:xfrm>
            <a:custGeom>
              <a:avLst/>
              <a:gdLst/>
              <a:ahLst/>
              <a:cxnLst/>
              <a:rect l="l" t="t" r="r" b="b"/>
              <a:pathLst>
                <a:path w="222752" h="575444" extrusionOk="0">
                  <a:moveTo>
                    <a:pt x="0" y="50511"/>
                  </a:moveTo>
                  <a:cubicBezTo>
                    <a:pt x="84666" y="6766"/>
                    <a:pt x="169333" y="-36978"/>
                    <a:pt x="203200" y="50511"/>
                  </a:cubicBezTo>
                  <a:cubicBezTo>
                    <a:pt x="237067" y="138000"/>
                    <a:pt x="220133" y="356722"/>
                    <a:pt x="203200" y="575444"/>
                  </a:cubicBezTo>
                </a:path>
              </a:pathLst>
            </a:custGeom>
            <a:noFill/>
            <a:ln w="25400" cap="flat" cmpd="sng">
              <a:solidFill>
                <a:srgbClr val="8EEC8E"/>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29" name="Google Shape;331;p13">
              <a:extLst>
                <a:ext uri="{FF2B5EF4-FFF2-40B4-BE49-F238E27FC236}">
                  <a16:creationId xmlns:a16="http://schemas.microsoft.com/office/drawing/2014/main" id="{C0DE5F56-E466-A1CD-3006-5393D9660D6F}"/>
                </a:ext>
              </a:extLst>
            </p:cNvPr>
            <p:cNvSpPr/>
            <p:nvPr/>
          </p:nvSpPr>
          <p:spPr>
            <a:xfrm>
              <a:off x="2161434" y="1827919"/>
              <a:ext cx="97805" cy="476286"/>
            </a:xfrm>
            <a:custGeom>
              <a:avLst/>
              <a:gdLst/>
              <a:ahLst/>
              <a:cxnLst/>
              <a:rect l="l" t="t" r="r" b="b"/>
              <a:pathLst>
                <a:path w="222752" h="575444" extrusionOk="0">
                  <a:moveTo>
                    <a:pt x="0" y="50511"/>
                  </a:moveTo>
                  <a:cubicBezTo>
                    <a:pt x="84666" y="6766"/>
                    <a:pt x="169333" y="-36978"/>
                    <a:pt x="203200" y="50511"/>
                  </a:cubicBezTo>
                  <a:cubicBezTo>
                    <a:pt x="237067" y="138000"/>
                    <a:pt x="220133" y="356722"/>
                    <a:pt x="203200" y="575444"/>
                  </a:cubicBezTo>
                </a:path>
              </a:pathLst>
            </a:custGeom>
            <a:noFill/>
            <a:ln w="25400" cap="flat" cmpd="sng">
              <a:solidFill>
                <a:srgbClr val="005C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30" name="Google Shape;331;p13">
              <a:extLst>
                <a:ext uri="{FF2B5EF4-FFF2-40B4-BE49-F238E27FC236}">
                  <a16:creationId xmlns:a16="http://schemas.microsoft.com/office/drawing/2014/main" id="{E649BC5F-207C-5EEB-11E6-60C8AE78059B}"/>
                </a:ext>
              </a:extLst>
            </p:cNvPr>
            <p:cNvSpPr/>
            <p:nvPr/>
          </p:nvSpPr>
          <p:spPr>
            <a:xfrm>
              <a:off x="2167910" y="5785557"/>
              <a:ext cx="79156" cy="476286"/>
            </a:xfrm>
            <a:custGeom>
              <a:avLst/>
              <a:gdLst/>
              <a:ahLst/>
              <a:cxnLst/>
              <a:rect l="l" t="t" r="r" b="b"/>
              <a:pathLst>
                <a:path w="222752" h="575444" extrusionOk="0">
                  <a:moveTo>
                    <a:pt x="0" y="50511"/>
                  </a:moveTo>
                  <a:cubicBezTo>
                    <a:pt x="84666" y="6766"/>
                    <a:pt x="169333" y="-36978"/>
                    <a:pt x="203200" y="50511"/>
                  </a:cubicBezTo>
                  <a:cubicBezTo>
                    <a:pt x="237067" y="138000"/>
                    <a:pt x="220133" y="356722"/>
                    <a:pt x="203200" y="575444"/>
                  </a:cubicBezTo>
                </a:path>
              </a:pathLst>
            </a:custGeom>
            <a:noFill/>
            <a:ln w="25400" cap="flat" cmpd="sng">
              <a:solidFill>
                <a:srgbClr val="C0000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57"/>
        <p:cNvGrpSpPr/>
        <p:nvPr/>
      </p:nvGrpSpPr>
      <p:grpSpPr>
        <a:xfrm>
          <a:off x="0" y="0"/>
          <a:ext cx="0" cy="0"/>
          <a:chOff x="0" y="0"/>
          <a:chExt cx="0" cy="0"/>
        </a:xfrm>
      </p:grpSpPr>
      <p:sp>
        <p:nvSpPr>
          <p:cNvPr id="158" name="Google Shape;158;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endParaRPr/>
          </a:p>
        </p:txBody>
      </p:sp>
      <p:pic>
        <p:nvPicPr>
          <p:cNvPr id="159" name="Google Shape;159;p8" descr="A map of the world&#10;&#10;Description automatically generated with medium confidence"/>
          <p:cNvPicPr preferRelativeResize="0">
            <a:picLocks noGrp="1"/>
          </p:cNvPicPr>
          <p:nvPr>
            <p:ph type="body" idx="1"/>
          </p:nvPr>
        </p:nvPicPr>
        <p:blipFill rotWithShape="1">
          <a:blip r:embed="rId3">
            <a:alphaModFix/>
          </a:blip>
          <a:srcRect/>
          <a:stretch/>
        </p:blipFill>
        <p:spPr>
          <a:xfrm>
            <a:off x="-354330" y="-75011"/>
            <a:ext cx="10155689" cy="7008019"/>
          </a:xfrm>
          <a:prstGeom prst="rect">
            <a:avLst/>
          </a:prstGeom>
          <a:noFill/>
          <a:ln>
            <a:noFill/>
          </a:ln>
        </p:spPr>
      </p:pic>
      <p:sp>
        <p:nvSpPr>
          <p:cNvPr id="160" name="Google Shape;160;p8"/>
          <p:cNvSpPr txBox="1"/>
          <p:nvPr/>
        </p:nvSpPr>
        <p:spPr>
          <a:xfrm>
            <a:off x="-76200" y="0"/>
            <a:ext cx="8229600" cy="1143000"/>
          </a:xfrm>
          <a:prstGeom prst="rect">
            <a:avLst/>
          </a:prstGeom>
          <a:noFill/>
          <a:ln>
            <a:noFill/>
          </a:ln>
        </p:spPr>
        <p:txBody>
          <a:bodyPr spcFirstLastPara="1" wrap="square" lIns="91425" tIns="45700" rIns="91425" bIns="45700" anchor="ctr" anchorCtr="0">
            <a:normAutofit/>
          </a:bodyPr>
          <a:lstStyle/>
          <a:p>
            <a:pPr marL="0" marR="0" lvl="0" indent="0" algn="l" rtl="0">
              <a:spcBef>
                <a:spcPts val="0"/>
              </a:spcBef>
              <a:spcAft>
                <a:spcPts val="0"/>
              </a:spcAft>
              <a:buClr>
                <a:schemeClr val="dk1"/>
              </a:buClr>
              <a:buSzPts val="4400"/>
              <a:buFont typeface="Calibri"/>
              <a:buNone/>
            </a:pPr>
            <a:r>
              <a:rPr lang="en-US" sz="4400">
                <a:solidFill>
                  <a:schemeClr val="dk1"/>
                </a:solidFill>
                <a:latin typeface="Calibri"/>
                <a:ea typeface="Calibri"/>
                <a:cs typeface="Calibri"/>
                <a:sym typeface="Calibri"/>
              </a:rPr>
              <a:t>Observations</a:t>
            </a:r>
            <a:endParaRPr sz="4400">
              <a:solidFill>
                <a:schemeClr val="dk1"/>
              </a:solidFill>
              <a:latin typeface="Calibri"/>
              <a:ea typeface="Calibri"/>
              <a:cs typeface="Calibri"/>
              <a:sym typeface="Calibri"/>
            </a:endParaRPr>
          </a:p>
        </p:txBody>
      </p:sp>
      <p:sp>
        <p:nvSpPr>
          <p:cNvPr id="2" name="TextBox 1">
            <a:extLst>
              <a:ext uri="{FF2B5EF4-FFF2-40B4-BE49-F238E27FC236}">
                <a16:creationId xmlns:a16="http://schemas.microsoft.com/office/drawing/2014/main" id="{A4F76170-4D3E-B093-32F4-7DA8E21CDD68}"/>
              </a:ext>
            </a:extLst>
          </p:cNvPr>
          <p:cNvSpPr txBox="1"/>
          <p:nvPr/>
        </p:nvSpPr>
        <p:spPr>
          <a:xfrm>
            <a:off x="1694411" y="6686787"/>
            <a:ext cx="8206093" cy="246221"/>
          </a:xfrm>
          <a:prstGeom prst="rect">
            <a:avLst/>
          </a:prstGeom>
          <a:noFill/>
        </p:spPr>
        <p:txBody>
          <a:bodyPr wrap="none" rtlCol="0">
            <a:spAutoFit/>
          </a:bodyPr>
          <a:lstStyle/>
          <a:p>
            <a:r>
              <a:rPr lang="en-US" sz="1000" dirty="0" err="1"/>
              <a:t>Teobaldelli</a:t>
            </a:r>
            <a:r>
              <a:rPr lang="en-US" sz="1000" dirty="0"/>
              <a:t> et al</a:t>
            </a:r>
            <a:r>
              <a:rPr lang="sv-SE" sz="1000" dirty="0"/>
              <a:t>., 2006 </a:t>
            </a:r>
            <a:r>
              <a:rPr lang="en-GB" sz="1000" i="1" dirty="0">
                <a:effectLst/>
              </a:rPr>
              <a:t>Forest Ecology and Management;</a:t>
            </a:r>
            <a:r>
              <a:rPr lang="en-US" sz="1000" i="1" dirty="0">
                <a:effectLst/>
              </a:rPr>
              <a:t> </a:t>
            </a:r>
            <a:r>
              <a:rPr lang="en-US" sz="1000" dirty="0" err="1"/>
              <a:t>Poorter</a:t>
            </a:r>
            <a:r>
              <a:rPr lang="en-US" sz="1000" dirty="0"/>
              <a:t> et al., 2016</a:t>
            </a:r>
            <a:r>
              <a:rPr lang="en-GB" sz="1000" i="1" dirty="0">
                <a:effectLst/>
              </a:rPr>
              <a:t> Nature;</a:t>
            </a:r>
            <a:r>
              <a:rPr lang="en-US" sz="1000" i="1" dirty="0"/>
              <a:t> </a:t>
            </a:r>
            <a:r>
              <a:rPr lang="en-GB" sz="1000" dirty="0" err="1">
                <a:effectLst/>
                <a:latin typeface="Arial" panose="020B0604020202020204" pitchFamily="34" charset="0"/>
              </a:rPr>
              <a:t>Tomppo</a:t>
            </a:r>
            <a:r>
              <a:rPr lang="en-US" sz="1000" dirty="0">
                <a:effectLst/>
                <a:latin typeface="Arial" panose="020B0604020202020204" pitchFamily="34" charset="0"/>
              </a:rPr>
              <a:t> et al., 2011. </a:t>
            </a:r>
            <a:r>
              <a:rPr lang="en-GB" sz="1000" i="1" dirty="0">
                <a:effectLst/>
                <a:latin typeface="Arial" panose="020B0604020202020204" pitchFamily="34" charset="0"/>
              </a:rPr>
              <a:t>National </a:t>
            </a:r>
            <a:r>
              <a:rPr lang="en-GB" sz="1000" i="1" dirty="0" err="1">
                <a:effectLst/>
                <a:latin typeface="Arial" panose="020B0604020202020204" pitchFamily="34" charset="0"/>
              </a:rPr>
              <a:t>ForestInventory</a:t>
            </a:r>
            <a:r>
              <a:rPr lang="en-GB" sz="1000" i="1" dirty="0">
                <a:effectLst/>
                <a:latin typeface="Arial" panose="020B0604020202020204" pitchFamily="34" charset="0"/>
              </a:rPr>
              <a:t> of Finland</a:t>
            </a:r>
            <a:endParaRPr lang="en-US" sz="1000" i="1"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endParaRPr/>
          </a:p>
        </p:txBody>
      </p:sp>
      <p:pic>
        <p:nvPicPr>
          <p:cNvPr id="166" name="Google Shape;166;p9" descr="A map of the world&#10;&#10;Description automatically generated with medium confidence"/>
          <p:cNvPicPr preferRelativeResize="0">
            <a:picLocks noGrp="1"/>
          </p:cNvPicPr>
          <p:nvPr>
            <p:ph type="body" idx="1"/>
          </p:nvPr>
        </p:nvPicPr>
        <p:blipFill rotWithShape="1">
          <a:blip r:embed="rId3">
            <a:alphaModFix/>
          </a:blip>
          <a:srcRect/>
          <a:stretch/>
        </p:blipFill>
        <p:spPr>
          <a:xfrm>
            <a:off x="-354330" y="-75011"/>
            <a:ext cx="10155689" cy="7008019"/>
          </a:xfrm>
          <a:prstGeom prst="rect">
            <a:avLst/>
          </a:prstGeom>
          <a:noFill/>
          <a:ln>
            <a:noFill/>
          </a:ln>
        </p:spPr>
      </p:pic>
      <p:sp>
        <p:nvSpPr>
          <p:cNvPr id="167" name="Google Shape;167;p9"/>
          <p:cNvSpPr txBox="1"/>
          <p:nvPr/>
        </p:nvSpPr>
        <p:spPr>
          <a:xfrm>
            <a:off x="-76200" y="0"/>
            <a:ext cx="8229600" cy="1143000"/>
          </a:xfrm>
          <a:prstGeom prst="rect">
            <a:avLst/>
          </a:prstGeom>
          <a:noFill/>
          <a:ln>
            <a:noFill/>
          </a:ln>
        </p:spPr>
        <p:txBody>
          <a:bodyPr spcFirstLastPara="1" wrap="square" lIns="91425" tIns="45700" rIns="91425" bIns="45700" anchor="ctr" anchorCtr="0">
            <a:normAutofit/>
          </a:bodyPr>
          <a:lstStyle/>
          <a:p>
            <a:pPr marL="0" marR="0" lvl="0" indent="0" algn="l" rtl="0">
              <a:spcBef>
                <a:spcPts val="0"/>
              </a:spcBef>
              <a:spcAft>
                <a:spcPts val="0"/>
              </a:spcAft>
              <a:buClr>
                <a:schemeClr val="dk1"/>
              </a:buClr>
              <a:buSzPts val="4400"/>
              <a:buFont typeface="Calibri"/>
              <a:buNone/>
            </a:pPr>
            <a:r>
              <a:rPr lang="en-US" sz="4400" dirty="0">
                <a:solidFill>
                  <a:schemeClr val="dk1"/>
                </a:solidFill>
                <a:latin typeface="Calibri"/>
                <a:ea typeface="Calibri"/>
                <a:cs typeface="Calibri"/>
                <a:sym typeface="Calibri"/>
              </a:rPr>
              <a:t>Observations</a:t>
            </a:r>
            <a:endParaRPr sz="4400" dirty="0">
              <a:solidFill>
                <a:schemeClr val="dk1"/>
              </a:solidFill>
              <a:latin typeface="Calibri"/>
              <a:ea typeface="Calibri"/>
              <a:cs typeface="Calibri"/>
              <a:sym typeface="Calibri"/>
            </a:endParaRPr>
          </a:p>
        </p:txBody>
      </p:sp>
      <p:pic>
        <p:nvPicPr>
          <p:cNvPr id="5" name="Picture 4" descr="A screenshot of a computer screen&#10;&#10;Description automatically generated with low confidence">
            <a:extLst>
              <a:ext uri="{FF2B5EF4-FFF2-40B4-BE49-F238E27FC236}">
                <a16:creationId xmlns:a16="http://schemas.microsoft.com/office/drawing/2014/main" id="{6672B7AF-4450-E9DA-47D0-ED890B7FF7E8}"/>
              </a:ext>
            </a:extLst>
          </p:cNvPr>
          <p:cNvPicPr>
            <a:picLocks noChangeAspect="1"/>
          </p:cNvPicPr>
          <p:nvPr/>
        </p:nvPicPr>
        <p:blipFill rotWithShape="1">
          <a:blip r:embed="rId4"/>
          <a:srcRect l="2" t="-1301" r="30871" b="69333"/>
          <a:stretch/>
        </p:blipFill>
        <p:spPr>
          <a:xfrm>
            <a:off x="-354329" y="5022166"/>
            <a:ext cx="3534216" cy="1997242"/>
          </a:xfrm>
          <a:prstGeom prst="rect">
            <a:avLst/>
          </a:prstGeom>
        </p:spPr>
      </p:pic>
      <p:pic>
        <p:nvPicPr>
          <p:cNvPr id="7" name="Picture 6" descr="A screenshot of a computer screen&#10;&#10;Description automatically generated with low confidence">
            <a:extLst>
              <a:ext uri="{FF2B5EF4-FFF2-40B4-BE49-F238E27FC236}">
                <a16:creationId xmlns:a16="http://schemas.microsoft.com/office/drawing/2014/main" id="{D28A189F-D598-4121-B8D3-540B5CD6E63F}"/>
              </a:ext>
            </a:extLst>
          </p:cNvPr>
          <p:cNvPicPr>
            <a:picLocks noChangeAspect="1"/>
          </p:cNvPicPr>
          <p:nvPr/>
        </p:nvPicPr>
        <p:blipFill rotWithShape="1">
          <a:blip r:embed="rId4"/>
          <a:srcRect t="37333" r="31423" b="30698"/>
          <a:stretch/>
        </p:blipFill>
        <p:spPr>
          <a:xfrm>
            <a:off x="4737582" y="4935766"/>
            <a:ext cx="3506081" cy="1997242"/>
          </a:xfrm>
          <a:prstGeom prst="rect">
            <a:avLst/>
          </a:prstGeom>
        </p:spPr>
      </p:pic>
      <p:pic>
        <p:nvPicPr>
          <p:cNvPr id="9" name="Picture 8" descr="A screenshot of a computer screen&#10;&#10;Description automatically generated with low confidence">
            <a:extLst>
              <a:ext uri="{FF2B5EF4-FFF2-40B4-BE49-F238E27FC236}">
                <a16:creationId xmlns:a16="http://schemas.microsoft.com/office/drawing/2014/main" id="{1F93D21D-74C6-8626-1477-EBF5054F4D5C}"/>
              </a:ext>
            </a:extLst>
          </p:cNvPr>
          <p:cNvPicPr>
            <a:picLocks noChangeAspect="1"/>
          </p:cNvPicPr>
          <p:nvPr/>
        </p:nvPicPr>
        <p:blipFill rotWithShape="1">
          <a:blip r:embed="rId4"/>
          <a:srcRect t="68032" r="31422" b="1"/>
          <a:stretch/>
        </p:blipFill>
        <p:spPr>
          <a:xfrm>
            <a:off x="4821993" y="-142076"/>
            <a:ext cx="3506081" cy="1997242"/>
          </a:xfrm>
          <a:prstGeom prst="rect">
            <a:avLst/>
          </a:prstGeom>
        </p:spPr>
      </p:pic>
    </p:spTree>
    <p:extLst>
      <p:ext uri="{BB962C8B-B14F-4D97-AF65-F5344CB8AC3E}">
        <p14:creationId xmlns:p14="http://schemas.microsoft.com/office/powerpoint/2010/main" val="17725695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64"/>
        <p:cNvGrpSpPr/>
        <p:nvPr/>
      </p:nvGrpSpPr>
      <p:grpSpPr>
        <a:xfrm>
          <a:off x="0" y="0"/>
          <a:ext cx="0" cy="0"/>
          <a:chOff x="0" y="0"/>
          <a:chExt cx="0" cy="0"/>
        </a:xfrm>
      </p:grpSpPr>
      <p:sp>
        <p:nvSpPr>
          <p:cNvPr id="165" name="Google Shape;165;p9"/>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p>
            <a:pPr marL="0" lvl="0" indent="0" algn="ctr" rtl="0">
              <a:spcBef>
                <a:spcPts val="0"/>
              </a:spcBef>
              <a:spcAft>
                <a:spcPts val="0"/>
              </a:spcAft>
              <a:buClr>
                <a:schemeClr val="dk1"/>
              </a:buClr>
              <a:buSzPts val="4400"/>
              <a:buFont typeface="Calibri"/>
              <a:buNone/>
            </a:pPr>
            <a:endParaRPr/>
          </a:p>
        </p:txBody>
      </p:sp>
      <p:pic>
        <p:nvPicPr>
          <p:cNvPr id="166" name="Google Shape;166;p9" descr="A map of the world&#10;&#10;Description automatically generated with medium confidence"/>
          <p:cNvPicPr preferRelativeResize="0">
            <a:picLocks noGrp="1"/>
          </p:cNvPicPr>
          <p:nvPr>
            <p:ph type="body" idx="1"/>
          </p:nvPr>
        </p:nvPicPr>
        <p:blipFill rotWithShape="1">
          <a:blip r:embed="rId3">
            <a:alphaModFix/>
          </a:blip>
          <a:srcRect/>
          <a:stretch/>
        </p:blipFill>
        <p:spPr>
          <a:xfrm>
            <a:off x="-354330" y="-75011"/>
            <a:ext cx="10155689" cy="7008019"/>
          </a:xfrm>
          <a:prstGeom prst="rect">
            <a:avLst/>
          </a:prstGeom>
          <a:noFill/>
          <a:ln>
            <a:noFill/>
          </a:ln>
        </p:spPr>
      </p:pic>
      <p:sp>
        <p:nvSpPr>
          <p:cNvPr id="167" name="Google Shape;167;p9"/>
          <p:cNvSpPr txBox="1"/>
          <p:nvPr/>
        </p:nvSpPr>
        <p:spPr>
          <a:xfrm>
            <a:off x="-76200" y="0"/>
            <a:ext cx="8229600" cy="1143000"/>
          </a:xfrm>
          <a:prstGeom prst="rect">
            <a:avLst/>
          </a:prstGeom>
          <a:noFill/>
          <a:ln>
            <a:noFill/>
          </a:ln>
        </p:spPr>
        <p:txBody>
          <a:bodyPr spcFirstLastPara="1" wrap="square" lIns="91425" tIns="45700" rIns="91425" bIns="45700" anchor="ctr" anchorCtr="0">
            <a:normAutofit/>
          </a:bodyPr>
          <a:lstStyle/>
          <a:p>
            <a:pPr marL="0" marR="0" lvl="0" indent="0" algn="l" rtl="0">
              <a:spcBef>
                <a:spcPts val="0"/>
              </a:spcBef>
              <a:spcAft>
                <a:spcPts val="0"/>
              </a:spcAft>
              <a:buClr>
                <a:schemeClr val="dk1"/>
              </a:buClr>
              <a:buSzPts val="4400"/>
              <a:buFont typeface="Calibri"/>
              <a:buNone/>
            </a:pPr>
            <a:r>
              <a:rPr lang="en-US" sz="4400" dirty="0">
                <a:solidFill>
                  <a:schemeClr val="dk1"/>
                </a:solidFill>
                <a:latin typeface="Calibri"/>
                <a:ea typeface="Calibri"/>
                <a:cs typeface="Calibri"/>
                <a:sym typeface="Calibri"/>
              </a:rPr>
              <a:t>Observations</a:t>
            </a:r>
            <a:endParaRPr sz="4400" dirty="0">
              <a:solidFill>
                <a:schemeClr val="dk1"/>
              </a:solidFill>
              <a:latin typeface="Calibri"/>
              <a:ea typeface="Calibri"/>
              <a:cs typeface="Calibri"/>
              <a:sym typeface="Calibri"/>
            </a:endParaRPr>
          </a:p>
        </p:txBody>
      </p:sp>
      <p:pic>
        <p:nvPicPr>
          <p:cNvPr id="5" name="Picture 4" descr="A screenshot of a computer screen&#10;&#10;Description automatically generated with low confidence">
            <a:extLst>
              <a:ext uri="{FF2B5EF4-FFF2-40B4-BE49-F238E27FC236}">
                <a16:creationId xmlns:a16="http://schemas.microsoft.com/office/drawing/2014/main" id="{6672B7AF-4450-E9DA-47D0-ED890B7FF7E8}"/>
              </a:ext>
            </a:extLst>
          </p:cNvPr>
          <p:cNvPicPr>
            <a:picLocks noChangeAspect="1"/>
          </p:cNvPicPr>
          <p:nvPr/>
        </p:nvPicPr>
        <p:blipFill rotWithShape="1">
          <a:blip r:embed="rId4"/>
          <a:srcRect l="2" t="-1301" r="-823" b="69333"/>
          <a:stretch/>
        </p:blipFill>
        <p:spPr>
          <a:xfrm>
            <a:off x="-354330" y="5022166"/>
            <a:ext cx="5154637" cy="1997242"/>
          </a:xfrm>
          <a:prstGeom prst="rect">
            <a:avLst/>
          </a:prstGeom>
        </p:spPr>
      </p:pic>
      <p:pic>
        <p:nvPicPr>
          <p:cNvPr id="7" name="Picture 6" descr="A screenshot of a computer screen&#10;&#10;Description automatically generated with low confidence">
            <a:extLst>
              <a:ext uri="{FF2B5EF4-FFF2-40B4-BE49-F238E27FC236}">
                <a16:creationId xmlns:a16="http://schemas.microsoft.com/office/drawing/2014/main" id="{D28A189F-D598-4121-B8D3-540B5CD6E63F}"/>
              </a:ext>
            </a:extLst>
          </p:cNvPr>
          <p:cNvPicPr>
            <a:picLocks noChangeAspect="1"/>
          </p:cNvPicPr>
          <p:nvPr/>
        </p:nvPicPr>
        <p:blipFill rotWithShape="1">
          <a:blip r:embed="rId4"/>
          <a:srcRect t="37333" r="-10676" b="30698"/>
          <a:stretch/>
        </p:blipFill>
        <p:spPr>
          <a:xfrm>
            <a:off x="4737582" y="4935766"/>
            <a:ext cx="5658436" cy="1997242"/>
          </a:xfrm>
          <a:prstGeom prst="rect">
            <a:avLst/>
          </a:prstGeom>
        </p:spPr>
      </p:pic>
      <p:pic>
        <p:nvPicPr>
          <p:cNvPr id="9" name="Picture 8" descr="A screenshot of a computer screen&#10;&#10;Description automatically generated with low confidence">
            <a:extLst>
              <a:ext uri="{FF2B5EF4-FFF2-40B4-BE49-F238E27FC236}">
                <a16:creationId xmlns:a16="http://schemas.microsoft.com/office/drawing/2014/main" id="{1F93D21D-74C6-8626-1477-EBF5054F4D5C}"/>
              </a:ext>
            </a:extLst>
          </p:cNvPr>
          <p:cNvPicPr>
            <a:picLocks noChangeAspect="1"/>
          </p:cNvPicPr>
          <p:nvPr/>
        </p:nvPicPr>
        <p:blipFill rotWithShape="1">
          <a:blip r:embed="rId4"/>
          <a:srcRect t="68032" r="54" b="1"/>
          <a:stretch/>
        </p:blipFill>
        <p:spPr>
          <a:xfrm>
            <a:off x="4821993" y="-142076"/>
            <a:ext cx="5109797" cy="1997242"/>
          </a:xfrm>
          <a:prstGeom prst="rect">
            <a:avLst/>
          </a:prstGeom>
        </p:spPr>
      </p:pic>
      <p:sp>
        <p:nvSpPr>
          <p:cNvPr id="2" name="TextBox 1">
            <a:extLst>
              <a:ext uri="{FF2B5EF4-FFF2-40B4-BE49-F238E27FC236}">
                <a16:creationId xmlns:a16="http://schemas.microsoft.com/office/drawing/2014/main" id="{D57F6203-E5FD-62F3-25C7-0E5051126BB8}"/>
              </a:ext>
            </a:extLst>
          </p:cNvPr>
          <p:cNvSpPr txBox="1"/>
          <p:nvPr/>
        </p:nvSpPr>
        <p:spPr>
          <a:xfrm>
            <a:off x="-354330" y="-86400"/>
            <a:ext cx="4017446" cy="400110"/>
          </a:xfrm>
          <a:prstGeom prst="rect">
            <a:avLst/>
          </a:prstGeom>
          <a:noFill/>
        </p:spPr>
        <p:txBody>
          <a:bodyPr wrap="none" rtlCol="0">
            <a:spAutoFit/>
          </a:bodyPr>
          <a:lstStyle/>
          <a:p>
            <a:r>
              <a:rPr lang="en-GB" sz="1000" dirty="0" err="1">
                <a:effectLst/>
                <a:latin typeface="Arial" panose="020B0604020202020204" pitchFamily="34" charset="0"/>
              </a:rPr>
              <a:t>Peltoniemi</a:t>
            </a:r>
            <a:r>
              <a:rPr lang="en-GB" sz="1000" dirty="0">
                <a:latin typeface="Arial" panose="020B0604020202020204" pitchFamily="34" charset="0"/>
              </a:rPr>
              <a:t> et al., 2011, </a:t>
            </a:r>
            <a:r>
              <a:rPr lang="en-GB" sz="1000" i="1" dirty="0">
                <a:effectLst/>
                <a:latin typeface="Arial" panose="020B0604020202020204" pitchFamily="34" charset="0"/>
              </a:rPr>
              <a:t>For </a:t>
            </a:r>
            <a:r>
              <a:rPr lang="en-GB" sz="1000" i="1" dirty="0" err="1">
                <a:effectLst/>
                <a:latin typeface="Arial" panose="020B0604020202020204" pitchFamily="34" charset="0"/>
              </a:rPr>
              <a:t>Ecol</a:t>
            </a:r>
            <a:r>
              <a:rPr lang="en-GB" sz="1000" i="1" dirty="0">
                <a:effectLst/>
                <a:latin typeface="Arial" panose="020B0604020202020204" pitchFamily="34" charset="0"/>
              </a:rPr>
              <a:t> &amp; </a:t>
            </a:r>
            <a:r>
              <a:rPr lang="en-GB" sz="1000" i="1" dirty="0" err="1">
                <a:effectLst/>
                <a:latin typeface="Arial" panose="020B0604020202020204" pitchFamily="34" charset="0"/>
              </a:rPr>
              <a:t>Mgmt</a:t>
            </a:r>
            <a:r>
              <a:rPr lang="en-GB" sz="1000" i="1" dirty="0">
                <a:effectLst/>
                <a:latin typeface="Arial" panose="020B0604020202020204" pitchFamily="34" charset="0"/>
              </a:rPr>
              <a:t>,</a:t>
            </a:r>
            <a:r>
              <a:rPr lang="en-GB" sz="1000" dirty="0">
                <a:effectLst/>
                <a:latin typeface="Arial" panose="020B0604020202020204" pitchFamily="34" charset="0"/>
              </a:rPr>
              <a:t> Condit  et al.2019, </a:t>
            </a:r>
            <a:r>
              <a:rPr lang="en-GB" sz="1000" i="1" dirty="0">
                <a:effectLst/>
                <a:latin typeface="Arial" panose="020B0604020202020204" pitchFamily="34" charset="0"/>
              </a:rPr>
              <a:t>Dryad; </a:t>
            </a:r>
          </a:p>
          <a:p>
            <a:r>
              <a:rPr lang="en-GB" sz="1000" i="1" dirty="0" err="1">
                <a:effectLst/>
                <a:latin typeface="Arial" panose="020B0604020202020204" pitchFamily="34" charset="0"/>
              </a:rPr>
              <a:t>Brziezki</a:t>
            </a:r>
            <a:r>
              <a:rPr lang="en-GB" sz="1000" i="1" dirty="0">
                <a:effectLst/>
                <a:latin typeface="Arial" panose="020B0604020202020204" pitchFamily="34" charset="0"/>
              </a:rPr>
              <a:t> et al., 2016 </a:t>
            </a:r>
            <a:r>
              <a:rPr lang="en-GB" sz="1000" dirty="0">
                <a:effectLst/>
              </a:rPr>
              <a:t>. </a:t>
            </a:r>
            <a:r>
              <a:rPr lang="en-GB" sz="1000" i="1" dirty="0">
                <a:effectLst/>
              </a:rPr>
              <a:t>J Veg Science</a:t>
            </a:r>
            <a:endParaRPr lang="en-US" sz="1000" i="1" dirty="0"/>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1394</TotalTime>
  <Words>3010</Words>
  <Application>Microsoft Macintosh PowerPoint</Application>
  <PresentationFormat>On-screen Show (4:3)</PresentationFormat>
  <Paragraphs>233</Paragraphs>
  <Slides>20</Slides>
  <Notes>19</Notes>
  <HiddenSlides>4</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Calibri</vt:lpstr>
      <vt:lpstr>Office Theme</vt:lpstr>
      <vt:lpstr>PowerPoint Presentation</vt:lpstr>
      <vt:lpstr>EGU abstract</vt:lpstr>
      <vt:lpstr>Can we model forest demography globally? Benchmarking of state-of-the-art Demographic DGVMs </vt:lpstr>
      <vt:lpstr>Representing forest demography matters for predicting future forest  dynamics and properties</vt:lpstr>
      <vt:lpstr>Introduce the models?</vt:lpstr>
      <vt:lpstr>PowerPoint Presentation</vt:lpstr>
      <vt:lpstr>PowerPoint Presentation</vt:lpstr>
      <vt:lpstr>PowerPoint Presentation</vt:lpstr>
      <vt:lpstr>PowerPoint Presentation</vt:lpstr>
      <vt:lpstr>Stand structure observations: number of stems and carbon content per dbh-size class</vt:lpstr>
      <vt:lpstr>Stand structure observations</vt:lpstr>
      <vt:lpstr>PowerPoint Presentation</vt:lpstr>
      <vt:lpstr>The evolution of carbon content in different tree size-classes during regrowth.</vt:lpstr>
      <vt:lpstr>Models replicate stem number and carbon content per size class reasonably well.</vt:lpstr>
      <vt:lpstr>PowerPoint Presentation</vt:lpstr>
      <vt:lpstr>PowerPoint Presentation</vt:lpstr>
      <vt:lpstr>Route forward towards standardized benchmarking</vt:lpstr>
      <vt:lpstr>Take-home</vt:lpstr>
      <vt:lpstr>EVERYONE, please add your logo here</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Annemarie Eckes-Shephard</cp:lastModifiedBy>
  <cp:revision>21</cp:revision>
  <dcterms:created xsi:type="dcterms:W3CDTF">2012-08-24T00:53:15Z</dcterms:created>
  <dcterms:modified xsi:type="dcterms:W3CDTF">2023-04-21T16:21:57Z</dcterms:modified>
</cp:coreProperties>
</file>